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Lst>
  <p:notesMasterIdLst>
    <p:notesMasterId r:id="rId81"/>
  </p:notesMasterIdLst>
  <p:sldIdLst>
    <p:sldId id="257" r:id="rId3"/>
    <p:sldId id="260" r:id="rId4"/>
    <p:sldId id="262" r:id="rId5"/>
    <p:sldId id="373" r:id="rId6"/>
    <p:sldId id="310" r:id="rId7"/>
    <p:sldId id="264" r:id="rId8"/>
    <p:sldId id="266" r:id="rId9"/>
    <p:sldId id="311" r:id="rId10"/>
    <p:sldId id="270" r:id="rId11"/>
    <p:sldId id="273" r:id="rId12"/>
    <p:sldId id="376" r:id="rId13"/>
    <p:sldId id="278" r:id="rId14"/>
    <p:sldId id="280" r:id="rId15"/>
    <p:sldId id="282" r:id="rId16"/>
    <p:sldId id="284" r:id="rId17"/>
    <p:sldId id="287" r:id="rId18"/>
    <p:sldId id="289" r:id="rId19"/>
    <p:sldId id="297" r:id="rId20"/>
    <p:sldId id="302" r:id="rId21"/>
    <p:sldId id="304" r:id="rId22"/>
    <p:sldId id="307" r:id="rId23"/>
    <p:sldId id="412" r:id="rId24"/>
    <p:sldId id="413" r:id="rId25"/>
    <p:sldId id="425" r:id="rId26"/>
    <p:sldId id="380" r:id="rId27"/>
    <p:sldId id="384" r:id="rId28"/>
    <p:sldId id="389" r:id="rId29"/>
    <p:sldId id="390" r:id="rId30"/>
    <p:sldId id="378" r:id="rId31"/>
    <p:sldId id="318" r:id="rId32"/>
    <p:sldId id="336" r:id="rId33"/>
    <p:sldId id="335" r:id="rId34"/>
    <p:sldId id="320" r:id="rId35"/>
    <p:sldId id="339" r:id="rId36"/>
    <p:sldId id="341" r:id="rId37"/>
    <p:sldId id="315" r:id="rId38"/>
    <p:sldId id="324" r:id="rId39"/>
    <p:sldId id="326" r:id="rId40"/>
    <p:sldId id="328" r:id="rId41"/>
    <p:sldId id="344" r:id="rId42"/>
    <p:sldId id="346" r:id="rId43"/>
    <p:sldId id="352" r:id="rId44"/>
    <p:sldId id="351" r:id="rId45"/>
    <p:sldId id="391" r:id="rId46"/>
    <p:sldId id="353" r:id="rId47"/>
    <p:sldId id="355" r:id="rId48"/>
    <p:sldId id="364" r:id="rId49"/>
    <p:sldId id="366" r:id="rId50"/>
    <p:sldId id="357" r:id="rId51"/>
    <p:sldId id="365" r:id="rId52"/>
    <p:sldId id="359" r:id="rId53"/>
    <p:sldId id="360" r:id="rId54"/>
    <p:sldId id="361" r:id="rId55"/>
    <p:sldId id="367" r:id="rId56"/>
    <p:sldId id="368" r:id="rId57"/>
    <p:sldId id="369" r:id="rId58"/>
    <p:sldId id="371" r:id="rId59"/>
    <p:sldId id="404" r:id="rId60"/>
    <p:sldId id="403" r:id="rId61"/>
    <p:sldId id="401" r:id="rId62"/>
    <p:sldId id="363" r:id="rId63"/>
    <p:sldId id="406" r:id="rId64"/>
    <p:sldId id="407" r:id="rId65"/>
    <p:sldId id="409" r:id="rId66"/>
    <p:sldId id="408" r:id="rId67"/>
    <p:sldId id="396" r:id="rId68"/>
    <p:sldId id="397" r:id="rId69"/>
    <p:sldId id="398" r:id="rId70"/>
    <p:sldId id="411" r:id="rId71"/>
    <p:sldId id="399" r:id="rId72"/>
    <p:sldId id="415" r:id="rId73"/>
    <p:sldId id="416" r:id="rId74"/>
    <p:sldId id="418" r:id="rId75"/>
    <p:sldId id="420" r:id="rId76"/>
    <p:sldId id="421" r:id="rId77"/>
    <p:sldId id="422" r:id="rId78"/>
    <p:sldId id="423" r:id="rId79"/>
    <p:sldId id="424"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734"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dLbls>
            <c:spPr>
              <a:noFill/>
              <a:ln>
                <a:noFill/>
              </a:ln>
              <a:effectLst/>
            </c:spPr>
            <c:txPr>
              <a:bodyPr/>
              <a:lstStyle/>
              <a:p>
                <a:pPr>
                  <a:defRPr sz="16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Liposomal Iron</c:v>
                </c:pt>
                <c:pt idx="1">
                  <c:v>Iron Sulfate</c:v>
                </c:pt>
              </c:strCache>
            </c:strRef>
          </c:cat>
          <c:val>
            <c:numRef>
              <c:f>Sheet1!$B$2:$B$3</c:f>
              <c:numCache>
                <c:formatCode>General</c:formatCode>
                <c:ptCount val="2"/>
                <c:pt idx="0">
                  <c:v>8.5</c:v>
                </c:pt>
                <c:pt idx="1">
                  <c:v>9</c:v>
                </c:pt>
              </c:numCache>
            </c:numRef>
          </c:val>
          <c:extLst xmlns:c16r2="http://schemas.microsoft.com/office/drawing/2015/06/chart">
            <c:ext xmlns:c16="http://schemas.microsoft.com/office/drawing/2014/chart" uri="{C3380CC4-5D6E-409C-BE32-E72D297353CC}">
              <c16:uniqueId val="{00000000-7B94-EE41-89BB-D9AD8A9885CA}"/>
            </c:ext>
          </c:extLst>
        </c:ser>
        <c:ser>
          <c:idx val="1"/>
          <c:order val="1"/>
          <c:tx>
            <c:strRef>
              <c:f>Sheet1!$C$1</c:f>
              <c:strCache>
                <c:ptCount val="1"/>
                <c:pt idx="0">
                  <c:v>After 3 months</c:v>
                </c:pt>
              </c:strCache>
            </c:strRef>
          </c:tx>
          <c:invertIfNegative val="0"/>
          <c:dLbls>
            <c:spPr>
              <a:noFill/>
              <a:ln>
                <a:noFill/>
              </a:ln>
              <a:effectLst/>
            </c:spPr>
            <c:txPr>
              <a:bodyPr/>
              <a:lstStyle/>
              <a:p>
                <a:pPr>
                  <a:defRPr sz="16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Liposomal Iron</c:v>
                </c:pt>
                <c:pt idx="1">
                  <c:v>Iron Sulfate</c:v>
                </c:pt>
              </c:strCache>
            </c:strRef>
          </c:cat>
          <c:val>
            <c:numRef>
              <c:f>Sheet1!$C$2:$C$3</c:f>
              <c:numCache>
                <c:formatCode>General</c:formatCode>
                <c:ptCount val="2"/>
                <c:pt idx="0">
                  <c:v>11.5</c:v>
                </c:pt>
                <c:pt idx="1">
                  <c:v>9.5</c:v>
                </c:pt>
              </c:numCache>
            </c:numRef>
          </c:val>
          <c:extLst xmlns:c16r2="http://schemas.microsoft.com/office/drawing/2015/06/chart">
            <c:ext xmlns:c16="http://schemas.microsoft.com/office/drawing/2014/chart" uri="{C3380CC4-5D6E-409C-BE32-E72D297353CC}">
              <c16:uniqueId val="{00000001-7B94-EE41-89BB-D9AD8A9885CA}"/>
            </c:ext>
          </c:extLst>
        </c:ser>
        <c:dLbls>
          <c:dLblPos val="outEnd"/>
          <c:showLegendKey val="0"/>
          <c:showVal val="1"/>
          <c:showCatName val="0"/>
          <c:showSerName val="0"/>
          <c:showPercent val="0"/>
          <c:showBubbleSize val="0"/>
        </c:dLbls>
        <c:gapWidth val="150"/>
        <c:axId val="84301312"/>
        <c:axId val="157663808"/>
      </c:barChart>
      <c:catAx>
        <c:axId val="84301312"/>
        <c:scaling>
          <c:orientation val="minMax"/>
        </c:scaling>
        <c:delete val="0"/>
        <c:axPos val="b"/>
        <c:numFmt formatCode="General" sourceLinked="0"/>
        <c:majorTickMark val="out"/>
        <c:minorTickMark val="none"/>
        <c:tickLblPos val="nextTo"/>
        <c:txPr>
          <a:bodyPr/>
          <a:lstStyle/>
          <a:p>
            <a:pPr>
              <a:defRPr sz="1800" b="1"/>
            </a:pPr>
            <a:endParaRPr lang="en-US"/>
          </a:p>
        </c:txPr>
        <c:crossAx val="157663808"/>
        <c:crosses val="autoZero"/>
        <c:auto val="1"/>
        <c:lblAlgn val="ctr"/>
        <c:lblOffset val="100"/>
        <c:noMultiLvlLbl val="0"/>
      </c:catAx>
      <c:valAx>
        <c:axId val="157663808"/>
        <c:scaling>
          <c:orientation val="minMax"/>
        </c:scaling>
        <c:delete val="0"/>
        <c:axPos val="l"/>
        <c:title>
          <c:tx>
            <c:rich>
              <a:bodyPr rot="-5400000" vert="horz"/>
              <a:lstStyle/>
              <a:p>
                <a:pPr>
                  <a:defRPr sz="1800"/>
                </a:pPr>
                <a:r>
                  <a:rPr lang="en-IN" sz="1800"/>
                  <a:t>Haemoglobin (g/dL)</a:t>
                </a:r>
              </a:p>
            </c:rich>
          </c:tx>
          <c:layout/>
          <c:overlay val="0"/>
        </c:title>
        <c:numFmt formatCode="General" sourceLinked="1"/>
        <c:majorTickMark val="out"/>
        <c:minorTickMark val="none"/>
        <c:tickLblPos val="nextTo"/>
        <c:crossAx val="84301312"/>
        <c:crosses val="autoZero"/>
        <c:crossBetween val="between"/>
      </c:valAx>
    </c:plotArea>
    <c:legend>
      <c:legendPos val="t"/>
      <c:layout>
        <c:manualLayout>
          <c:xMode val="edge"/>
          <c:yMode val="edge"/>
          <c:x val="0.32241671069071637"/>
          <c:y val="7.521367521367521E-2"/>
          <c:w val="0.63844666381558535"/>
          <c:h val="7.0097583955851667E-2"/>
        </c:manualLayout>
      </c:layout>
      <c:overlay val="0"/>
      <c:txPr>
        <a:bodyPr/>
        <a:lstStyle/>
        <a:p>
          <a:pPr>
            <a:defRPr sz="1600" b="1"/>
          </a:pPr>
          <a:endParaRPr lang="en-US"/>
        </a:p>
      </c:txPr>
    </c:legend>
    <c:plotVisOnly val="1"/>
    <c:dispBlanksAs val="gap"/>
    <c:showDLblsOverMax val="0"/>
  </c:chart>
  <c:spPr>
    <a:ln>
      <a:no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4C276-0258-48BB-BEF5-D32981244DF2}" type="doc">
      <dgm:prSet loTypeId="urn:microsoft.com/office/officeart/2005/8/layout/venn2" loCatId="relationship" qsTypeId="urn:microsoft.com/office/officeart/2005/8/quickstyle/3d1" qsCatId="3D" csTypeId="urn:microsoft.com/office/officeart/2005/8/colors/accent2_3" csCatId="accent2" phldr="1"/>
      <dgm:spPr/>
      <dgm:t>
        <a:bodyPr/>
        <a:lstStyle/>
        <a:p>
          <a:endParaRPr lang="en-US"/>
        </a:p>
      </dgm:t>
    </dgm:pt>
    <dgm:pt modelId="{D41298C7-1130-4C4B-B595-CE725ABA5DBC}">
      <dgm:prSet phldrT="[Text]" custT="1"/>
      <dgm:spPr/>
      <dgm:t>
        <a:bodyPr/>
        <a:lstStyle/>
        <a:p>
          <a:r>
            <a:rPr lang="en-US" sz="1100" b="1" dirty="0" smtClean="0">
              <a:solidFill>
                <a:schemeClr val="bg1"/>
              </a:solidFill>
            </a:rPr>
            <a:t>Iron deficiency</a:t>
          </a:r>
          <a:endParaRPr lang="en-US" sz="1100" b="1" dirty="0">
            <a:solidFill>
              <a:schemeClr val="bg1"/>
            </a:solidFill>
          </a:endParaRPr>
        </a:p>
      </dgm:t>
    </dgm:pt>
    <dgm:pt modelId="{1A9BB4EB-E73D-4D26-9C2F-91C7E443C21C}" type="parTrans" cxnId="{3016D2EF-88D2-4435-99B6-1BDC4575A224}">
      <dgm:prSet/>
      <dgm:spPr/>
      <dgm:t>
        <a:bodyPr/>
        <a:lstStyle/>
        <a:p>
          <a:endParaRPr lang="en-US" sz="1400" b="1">
            <a:solidFill>
              <a:schemeClr val="bg1"/>
            </a:solidFill>
          </a:endParaRPr>
        </a:p>
      </dgm:t>
    </dgm:pt>
    <dgm:pt modelId="{9D4EA3DC-FD4A-44FD-9EBB-F7CF97E79524}" type="sibTrans" cxnId="{3016D2EF-88D2-4435-99B6-1BDC4575A224}">
      <dgm:prSet/>
      <dgm:spPr/>
      <dgm:t>
        <a:bodyPr/>
        <a:lstStyle/>
        <a:p>
          <a:endParaRPr lang="en-US" sz="1400" b="1">
            <a:solidFill>
              <a:schemeClr val="bg1"/>
            </a:solidFill>
          </a:endParaRPr>
        </a:p>
      </dgm:t>
    </dgm:pt>
    <dgm:pt modelId="{0E480566-97D7-4662-9A75-73F8267C6084}">
      <dgm:prSet phldrT="[Text]" custT="1"/>
      <dgm:spPr/>
      <dgm:t>
        <a:bodyPr/>
        <a:lstStyle/>
        <a:p>
          <a:r>
            <a:rPr lang="en-US" sz="1100" b="1" dirty="0" smtClean="0">
              <a:solidFill>
                <a:schemeClr val="bg1"/>
              </a:solidFill>
            </a:rPr>
            <a:t>Iron deficiency anemia</a:t>
          </a:r>
          <a:endParaRPr lang="en-US" sz="1100" b="1" dirty="0">
            <a:solidFill>
              <a:schemeClr val="bg1"/>
            </a:solidFill>
          </a:endParaRPr>
        </a:p>
      </dgm:t>
    </dgm:pt>
    <dgm:pt modelId="{1DD7B536-6D2E-4205-BA88-F23E63CAFC9A}" type="parTrans" cxnId="{0DB852CB-AFE4-4609-8B4F-A40D8E062833}">
      <dgm:prSet/>
      <dgm:spPr/>
      <dgm:t>
        <a:bodyPr/>
        <a:lstStyle/>
        <a:p>
          <a:endParaRPr lang="en-US" sz="1400" b="1">
            <a:solidFill>
              <a:schemeClr val="bg1"/>
            </a:solidFill>
          </a:endParaRPr>
        </a:p>
      </dgm:t>
    </dgm:pt>
    <dgm:pt modelId="{FA27E3EE-2F11-4639-8D1C-293556A5D680}" type="sibTrans" cxnId="{0DB852CB-AFE4-4609-8B4F-A40D8E062833}">
      <dgm:prSet/>
      <dgm:spPr/>
      <dgm:t>
        <a:bodyPr/>
        <a:lstStyle/>
        <a:p>
          <a:endParaRPr lang="en-US" sz="1400" b="1">
            <a:solidFill>
              <a:schemeClr val="bg1"/>
            </a:solidFill>
          </a:endParaRPr>
        </a:p>
      </dgm:t>
    </dgm:pt>
    <dgm:pt modelId="{72F80B21-053D-4D8B-B31F-108348ACB2CA}">
      <dgm:prSet phldrT="[Text]" custT="1"/>
      <dgm:spPr/>
      <dgm:t>
        <a:bodyPr/>
        <a:lstStyle/>
        <a:p>
          <a:r>
            <a:rPr lang="en-US" sz="1100" b="1" dirty="0" smtClean="0">
              <a:solidFill>
                <a:schemeClr val="bg1"/>
              </a:solidFill>
            </a:rPr>
            <a:t>Total population</a:t>
          </a:r>
          <a:endParaRPr lang="en-US" sz="1100" b="1" dirty="0">
            <a:solidFill>
              <a:schemeClr val="bg1"/>
            </a:solidFill>
          </a:endParaRPr>
        </a:p>
      </dgm:t>
    </dgm:pt>
    <dgm:pt modelId="{0D290A1A-B3A8-4B8F-BE6C-B6966C5D878E}" type="sibTrans" cxnId="{7C84951E-70E9-49AD-BCC7-BFA3845424B3}">
      <dgm:prSet/>
      <dgm:spPr/>
      <dgm:t>
        <a:bodyPr/>
        <a:lstStyle/>
        <a:p>
          <a:endParaRPr lang="en-US" sz="1400" b="1">
            <a:solidFill>
              <a:schemeClr val="bg1"/>
            </a:solidFill>
          </a:endParaRPr>
        </a:p>
      </dgm:t>
    </dgm:pt>
    <dgm:pt modelId="{3AEED291-F320-4131-A5B1-E22616F3FFF3}" type="parTrans" cxnId="{7C84951E-70E9-49AD-BCC7-BFA3845424B3}">
      <dgm:prSet/>
      <dgm:spPr/>
      <dgm:t>
        <a:bodyPr/>
        <a:lstStyle/>
        <a:p>
          <a:endParaRPr lang="en-US" sz="1400" b="1">
            <a:solidFill>
              <a:schemeClr val="bg1"/>
            </a:solidFill>
          </a:endParaRPr>
        </a:p>
      </dgm:t>
    </dgm:pt>
    <dgm:pt modelId="{6E2CDDE0-092C-482B-80E2-77948C80F9E9}" type="pres">
      <dgm:prSet presAssocID="{6714C276-0258-48BB-BEF5-D32981244DF2}" presName="Name0" presStyleCnt="0">
        <dgm:presLayoutVars>
          <dgm:chMax val="7"/>
          <dgm:resizeHandles val="exact"/>
        </dgm:presLayoutVars>
      </dgm:prSet>
      <dgm:spPr/>
      <dgm:t>
        <a:bodyPr/>
        <a:lstStyle/>
        <a:p>
          <a:endParaRPr lang="en-US"/>
        </a:p>
      </dgm:t>
    </dgm:pt>
    <dgm:pt modelId="{EDB2AD39-2FD4-4FB6-A15D-295A2152FA94}" type="pres">
      <dgm:prSet presAssocID="{6714C276-0258-48BB-BEF5-D32981244DF2}" presName="comp1" presStyleCnt="0"/>
      <dgm:spPr/>
    </dgm:pt>
    <dgm:pt modelId="{22EAD11F-6E79-429C-8789-012FFA588214}" type="pres">
      <dgm:prSet presAssocID="{6714C276-0258-48BB-BEF5-D32981244DF2}" presName="circle1" presStyleLbl="node1" presStyleIdx="0" presStyleCnt="3"/>
      <dgm:spPr/>
      <dgm:t>
        <a:bodyPr/>
        <a:lstStyle/>
        <a:p>
          <a:endParaRPr lang="en-US"/>
        </a:p>
      </dgm:t>
    </dgm:pt>
    <dgm:pt modelId="{510881A9-D31B-42E5-BA44-3297BC58E392}" type="pres">
      <dgm:prSet presAssocID="{6714C276-0258-48BB-BEF5-D32981244DF2}" presName="c1text" presStyleLbl="node1" presStyleIdx="0" presStyleCnt="3">
        <dgm:presLayoutVars>
          <dgm:bulletEnabled val="1"/>
        </dgm:presLayoutVars>
      </dgm:prSet>
      <dgm:spPr/>
      <dgm:t>
        <a:bodyPr/>
        <a:lstStyle/>
        <a:p>
          <a:endParaRPr lang="en-US"/>
        </a:p>
      </dgm:t>
    </dgm:pt>
    <dgm:pt modelId="{011FAF55-D1DF-4591-B3DB-198E9ED386B4}" type="pres">
      <dgm:prSet presAssocID="{6714C276-0258-48BB-BEF5-D32981244DF2}" presName="comp2" presStyleCnt="0"/>
      <dgm:spPr/>
    </dgm:pt>
    <dgm:pt modelId="{056F5B66-ABBE-4738-88FC-12ECAB0FACE3}" type="pres">
      <dgm:prSet presAssocID="{6714C276-0258-48BB-BEF5-D32981244DF2}" presName="circle2" presStyleLbl="node1" presStyleIdx="1" presStyleCnt="3" custScaleX="115000" custScaleY="110380" custLinFactNeighborY="-3416"/>
      <dgm:spPr/>
      <dgm:t>
        <a:bodyPr/>
        <a:lstStyle/>
        <a:p>
          <a:endParaRPr lang="en-US"/>
        </a:p>
      </dgm:t>
    </dgm:pt>
    <dgm:pt modelId="{041B681A-F608-443C-842D-6B1C58499516}" type="pres">
      <dgm:prSet presAssocID="{6714C276-0258-48BB-BEF5-D32981244DF2}" presName="c2text" presStyleLbl="node1" presStyleIdx="1" presStyleCnt="3">
        <dgm:presLayoutVars>
          <dgm:bulletEnabled val="1"/>
        </dgm:presLayoutVars>
      </dgm:prSet>
      <dgm:spPr/>
      <dgm:t>
        <a:bodyPr/>
        <a:lstStyle/>
        <a:p>
          <a:endParaRPr lang="en-US"/>
        </a:p>
      </dgm:t>
    </dgm:pt>
    <dgm:pt modelId="{DD495E9F-391B-47ED-A293-D7BA19F964CC}" type="pres">
      <dgm:prSet presAssocID="{6714C276-0258-48BB-BEF5-D32981244DF2}" presName="comp3" presStyleCnt="0"/>
      <dgm:spPr/>
    </dgm:pt>
    <dgm:pt modelId="{A8A3D38C-BDC1-4665-A390-79882AD07255}" type="pres">
      <dgm:prSet presAssocID="{6714C276-0258-48BB-BEF5-D32981244DF2}" presName="circle3" presStyleLbl="node1" presStyleIdx="2" presStyleCnt="3" custScaleX="117891" custScaleY="91034" custLinFactNeighborX="2890" custLinFactNeighborY="-2126"/>
      <dgm:spPr/>
      <dgm:t>
        <a:bodyPr/>
        <a:lstStyle/>
        <a:p>
          <a:endParaRPr lang="en-US"/>
        </a:p>
      </dgm:t>
    </dgm:pt>
    <dgm:pt modelId="{C62EF3BE-5DCC-41CA-9529-8E0E2E1D3ED5}" type="pres">
      <dgm:prSet presAssocID="{6714C276-0258-48BB-BEF5-D32981244DF2}" presName="c3text" presStyleLbl="node1" presStyleIdx="2" presStyleCnt="3">
        <dgm:presLayoutVars>
          <dgm:bulletEnabled val="1"/>
        </dgm:presLayoutVars>
      </dgm:prSet>
      <dgm:spPr/>
      <dgm:t>
        <a:bodyPr/>
        <a:lstStyle/>
        <a:p>
          <a:endParaRPr lang="en-US"/>
        </a:p>
      </dgm:t>
    </dgm:pt>
  </dgm:ptLst>
  <dgm:cxnLst>
    <dgm:cxn modelId="{15482123-A1F1-4706-B403-190F8D9098B4}" type="presOf" srcId="{0E480566-97D7-4662-9A75-73F8267C6084}" destId="{C62EF3BE-5DCC-41CA-9529-8E0E2E1D3ED5}" srcOrd="1" destOrd="0" presId="urn:microsoft.com/office/officeart/2005/8/layout/venn2"/>
    <dgm:cxn modelId="{1ECA50C6-0EAD-4C95-9868-CFBDF2972ED5}" type="presOf" srcId="{0E480566-97D7-4662-9A75-73F8267C6084}" destId="{A8A3D38C-BDC1-4665-A390-79882AD07255}" srcOrd="0" destOrd="0" presId="urn:microsoft.com/office/officeart/2005/8/layout/venn2"/>
    <dgm:cxn modelId="{7D24D80A-4F51-4156-99C8-191BA46B1B0F}" type="presOf" srcId="{6714C276-0258-48BB-BEF5-D32981244DF2}" destId="{6E2CDDE0-092C-482B-80E2-77948C80F9E9}" srcOrd="0" destOrd="0" presId="urn:microsoft.com/office/officeart/2005/8/layout/venn2"/>
    <dgm:cxn modelId="{02CBF288-5180-4F67-8AC4-0B36F757FCC7}" type="presOf" srcId="{D41298C7-1130-4C4B-B595-CE725ABA5DBC}" destId="{041B681A-F608-443C-842D-6B1C58499516}" srcOrd="1" destOrd="0" presId="urn:microsoft.com/office/officeart/2005/8/layout/venn2"/>
    <dgm:cxn modelId="{D5C50807-7D03-4E85-8379-366A88C23573}" type="presOf" srcId="{72F80B21-053D-4D8B-B31F-108348ACB2CA}" destId="{510881A9-D31B-42E5-BA44-3297BC58E392}" srcOrd="1" destOrd="0" presId="urn:microsoft.com/office/officeart/2005/8/layout/venn2"/>
    <dgm:cxn modelId="{126A142B-E231-4F28-868B-1DAD34878085}" type="presOf" srcId="{D41298C7-1130-4C4B-B595-CE725ABA5DBC}" destId="{056F5B66-ABBE-4738-88FC-12ECAB0FACE3}" srcOrd="0" destOrd="0" presId="urn:microsoft.com/office/officeart/2005/8/layout/venn2"/>
    <dgm:cxn modelId="{0DB852CB-AFE4-4609-8B4F-A40D8E062833}" srcId="{6714C276-0258-48BB-BEF5-D32981244DF2}" destId="{0E480566-97D7-4662-9A75-73F8267C6084}" srcOrd="2" destOrd="0" parTransId="{1DD7B536-6D2E-4205-BA88-F23E63CAFC9A}" sibTransId="{FA27E3EE-2F11-4639-8D1C-293556A5D680}"/>
    <dgm:cxn modelId="{1D8F8760-5A43-4AE4-A085-017A8EEDD48C}" type="presOf" srcId="{72F80B21-053D-4D8B-B31F-108348ACB2CA}" destId="{22EAD11F-6E79-429C-8789-012FFA588214}" srcOrd="0" destOrd="0" presId="urn:microsoft.com/office/officeart/2005/8/layout/venn2"/>
    <dgm:cxn modelId="{3016D2EF-88D2-4435-99B6-1BDC4575A224}" srcId="{6714C276-0258-48BB-BEF5-D32981244DF2}" destId="{D41298C7-1130-4C4B-B595-CE725ABA5DBC}" srcOrd="1" destOrd="0" parTransId="{1A9BB4EB-E73D-4D26-9C2F-91C7E443C21C}" sibTransId="{9D4EA3DC-FD4A-44FD-9EBB-F7CF97E79524}"/>
    <dgm:cxn modelId="{7C84951E-70E9-49AD-BCC7-BFA3845424B3}" srcId="{6714C276-0258-48BB-BEF5-D32981244DF2}" destId="{72F80B21-053D-4D8B-B31F-108348ACB2CA}" srcOrd="0" destOrd="0" parTransId="{3AEED291-F320-4131-A5B1-E22616F3FFF3}" sibTransId="{0D290A1A-B3A8-4B8F-BE6C-B6966C5D878E}"/>
    <dgm:cxn modelId="{1F4D0E03-3C66-467F-B3BC-C27CDFA9372F}" type="presParOf" srcId="{6E2CDDE0-092C-482B-80E2-77948C80F9E9}" destId="{EDB2AD39-2FD4-4FB6-A15D-295A2152FA94}" srcOrd="0" destOrd="0" presId="urn:microsoft.com/office/officeart/2005/8/layout/venn2"/>
    <dgm:cxn modelId="{2EB7C5DF-48FB-46A4-8DF2-6839CF73BA00}" type="presParOf" srcId="{EDB2AD39-2FD4-4FB6-A15D-295A2152FA94}" destId="{22EAD11F-6E79-429C-8789-012FFA588214}" srcOrd="0" destOrd="0" presId="urn:microsoft.com/office/officeart/2005/8/layout/venn2"/>
    <dgm:cxn modelId="{3207171C-0E6E-421C-A6B2-D3F4F199E58A}" type="presParOf" srcId="{EDB2AD39-2FD4-4FB6-A15D-295A2152FA94}" destId="{510881A9-D31B-42E5-BA44-3297BC58E392}" srcOrd="1" destOrd="0" presId="urn:microsoft.com/office/officeart/2005/8/layout/venn2"/>
    <dgm:cxn modelId="{9DF9E552-66EA-4100-ACC7-298FB20813D5}" type="presParOf" srcId="{6E2CDDE0-092C-482B-80E2-77948C80F9E9}" destId="{011FAF55-D1DF-4591-B3DB-198E9ED386B4}" srcOrd="1" destOrd="0" presId="urn:microsoft.com/office/officeart/2005/8/layout/venn2"/>
    <dgm:cxn modelId="{46078DF5-3FE3-4134-9550-7AA4A8618FA3}" type="presParOf" srcId="{011FAF55-D1DF-4591-B3DB-198E9ED386B4}" destId="{056F5B66-ABBE-4738-88FC-12ECAB0FACE3}" srcOrd="0" destOrd="0" presId="urn:microsoft.com/office/officeart/2005/8/layout/venn2"/>
    <dgm:cxn modelId="{F73672EC-FAE1-476A-A6FC-B19C03ACE94D}" type="presParOf" srcId="{011FAF55-D1DF-4591-B3DB-198E9ED386B4}" destId="{041B681A-F608-443C-842D-6B1C58499516}" srcOrd="1" destOrd="0" presId="urn:microsoft.com/office/officeart/2005/8/layout/venn2"/>
    <dgm:cxn modelId="{EA7949F4-40E6-4076-9F6F-CE0CF7B34E20}" type="presParOf" srcId="{6E2CDDE0-092C-482B-80E2-77948C80F9E9}" destId="{DD495E9F-391B-47ED-A293-D7BA19F964CC}" srcOrd="2" destOrd="0" presId="urn:microsoft.com/office/officeart/2005/8/layout/venn2"/>
    <dgm:cxn modelId="{DFC43F48-6AE7-49B2-AA94-CAAA7370AB59}" type="presParOf" srcId="{DD495E9F-391B-47ED-A293-D7BA19F964CC}" destId="{A8A3D38C-BDC1-4665-A390-79882AD07255}" srcOrd="0" destOrd="0" presId="urn:microsoft.com/office/officeart/2005/8/layout/venn2"/>
    <dgm:cxn modelId="{3E18674B-EF67-4FF8-A0AB-9FB5DEC454F5}" type="presParOf" srcId="{DD495E9F-391B-47ED-A293-D7BA19F964CC}" destId="{C62EF3BE-5DCC-41CA-9529-8E0E2E1D3ED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89019-120A-42A5-8A04-B00530563223}" type="doc">
      <dgm:prSet loTypeId="urn:microsoft.com/office/officeart/2005/8/layout/arrow3" loCatId="relationship" qsTypeId="urn:microsoft.com/office/officeart/2005/8/quickstyle/simple3" qsCatId="simple" csTypeId="urn:microsoft.com/office/officeart/2005/8/colors/colorful5" csCatId="colorful" phldr="1"/>
      <dgm:spPr/>
      <dgm:t>
        <a:bodyPr/>
        <a:lstStyle/>
        <a:p>
          <a:endParaRPr lang="en-IN"/>
        </a:p>
      </dgm:t>
    </dgm:pt>
    <dgm:pt modelId="{F9C1AE93-5FF5-470C-AB50-7F299E6AE193}">
      <dgm:prSet phldrT="[Text]" custT="1"/>
      <dgm:spPr/>
      <dgm:t>
        <a:bodyPr/>
        <a:lstStyle/>
        <a:p>
          <a:pPr algn="l"/>
          <a:r>
            <a:rPr lang="en-IN" sz="2400" dirty="0">
              <a:solidFill>
                <a:schemeClr val="bg1"/>
              </a:solidFill>
              <a:effectLst>
                <a:outerShdw blurRad="38100" dist="38100" dir="2700000" algn="tl">
                  <a:srgbClr val="000000">
                    <a:alpha val="43137"/>
                  </a:srgbClr>
                </a:outerShdw>
              </a:effectLst>
            </a:rPr>
            <a:t>1. Similar </a:t>
          </a:r>
          <a:r>
            <a:rPr lang="en-IN" sz="2400" dirty="0" err="1">
              <a:solidFill>
                <a:schemeClr val="bg1"/>
              </a:solidFill>
              <a:effectLst>
                <a:outerShdw blurRad="38100" dist="38100" dir="2700000" algn="tl">
                  <a:srgbClr val="000000">
                    <a:alpha val="43137"/>
                  </a:srgbClr>
                </a:outerShdw>
              </a:effectLst>
            </a:rPr>
            <a:t>Hb</a:t>
          </a:r>
          <a:r>
            <a:rPr lang="en-IN" sz="2400" dirty="0">
              <a:solidFill>
                <a:schemeClr val="bg1"/>
              </a:solidFill>
              <a:effectLst>
                <a:outerShdw blurRad="38100" dist="38100" dir="2700000" algn="tl">
                  <a:srgbClr val="000000">
                    <a:alpha val="43137"/>
                  </a:srgbClr>
                </a:outerShdw>
              </a:effectLst>
            </a:rPr>
            <a:t> rise in both groups</a:t>
          </a:r>
        </a:p>
        <a:p>
          <a:pPr algn="l"/>
          <a:r>
            <a:rPr lang="en-IN" sz="2400" dirty="0">
              <a:solidFill>
                <a:schemeClr val="bg1"/>
              </a:solidFill>
              <a:effectLst>
                <a:outerShdw blurRad="38100" dist="38100" dir="2700000" algn="tl">
                  <a:srgbClr val="000000">
                    <a:alpha val="43137"/>
                  </a:srgbClr>
                </a:outerShdw>
              </a:effectLst>
            </a:rPr>
            <a:t>2. Significantly less AEs (3.1 </a:t>
          </a:r>
          <a:r>
            <a:rPr lang="en-IN" sz="2400" dirty="0" err="1">
              <a:solidFill>
                <a:schemeClr val="bg1"/>
              </a:solidFill>
              <a:effectLst>
                <a:outerShdw blurRad="38100" dist="38100" dir="2700000" algn="tl">
                  <a:srgbClr val="000000">
                    <a:alpha val="43137"/>
                  </a:srgbClr>
                </a:outerShdw>
              </a:effectLst>
            </a:rPr>
            <a:t>vs</a:t>
          </a:r>
          <a:r>
            <a:rPr lang="en-IN" sz="2400" dirty="0">
              <a:solidFill>
                <a:schemeClr val="bg1"/>
              </a:solidFill>
              <a:effectLst>
                <a:outerShdw blurRad="38100" dist="38100" dir="2700000" algn="tl">
                  <a:srgbClr val="000000">
                    <a:alpha val="43137"/>
                  </a:srgbClr>
                </a:outerShdw>
              </a:effectLst>
            </a:rPr>
            <a:t> 34.5%, P &lt; 0.001)</a:t>
          </a:r>
        </a:p>
        <a:p>
          <a:pPr algn="l"/>
          <a:r>
            <a:rPr lang="en-IN" sz="2400" dirty="0">
              <a:solidFill>
                <a:schemeClr val="bg1"/>
              </a:solidFill>
              <a:effectLst>
                <a:outerShdw blurRad="38100" dist="38100" dir="2700000" algn="tl">
                  <a:srgbClr val="000000">
                    <a:alpha val="43137"/>
                  </a:srgbClr>
                </a:outerShdw>
              </a:effectLst>
            </a:rPr>
            <a:t>3. Adherence was similar in both groups</a:t>
          </a:r>
        </a:p>
      </dgm:t>
    </dgm:pt>
    <dgm:pt modelId="{DE1BB8CF-CE22-4CC2-A901-159221B6444F}" type="parTrans" cxnId="{42C99FCA-A48A-4C68-8025-B77CEDA25888}">
      <dgm:prSet/>
      <dgm:spPr/>
      <dgm:t>
        <a:bodyPr/>
        <a:lstStyle/>
        <a:p>
          <a:endParaRPr lang="en-IN"/>
        </a:p>
      </dgm:t>
    </dgm:pt>
    <dgm:pt modelId="{7AF59912-7298-40AB-A5B6-F0E2AB986295}" type="sibTrans" cxnId="{42C99FCA-A48A-4C68-8025-B77CEDA25888}">
      <dgm:prSet/>
      <dgm:spPr/>
      <dgm:t>
        <a:bodyPr/>
        <a:lstStyle/>
        <a:p>
          <a:endParaRPr lang="en-IN"/>
        </a:p>
      </dgm:t>
    </dgm:pt>
    <dgm:pt modelId="{F626BAF7-C5E3-44D5-974B-C3F5715876DA}">
      <dgm:prSet phldrT="[Text]" custT="1"/>
      <dgm:spPr/>
      <dgm:t>
        <a:bodyPr/>
        <a:lstStyle/>
        <a:p>
          <a:pPr algn="l"/>
          <a:r>
            <a:rPr lang="en-IN" sz="2400" b="1" dirty="0">
              <a:solidFill>
                <a:schemeClr val="bg1"/>
              </a:solidFill>
            </a:rPr>
            <a:t>1. More rapid </a:t>
          </a:r>
          <a:r>
            <a:rPr lang="en-IN" sz="2400" b="1" dirty="0" err="1">
              <a:solidFill>
                <a:schemeClr val="bg1"/>
              </a:solidFill>
            </a:rPr>
            <a:t>Hb</a:t>
          </a:r>
          <a:r>
            <a:rPr lang="en-IN" sz="2400" b="1" dirty="0">
              <a:solidFill>
                <a:schemeClr val="bg1"/>
              </a:solidFill>
            </a:rPr>
            <a:t> rise initially</a:t>
          </a:r>
        </a:p>
        <a:p>
          <a:pPr algn="l"/>
          <a:r>
            <a:rPr lang="en-IN" sz="2400" b="1" dirty="0">
              <a:solidFill>
                <a:schemeClr val="bg1"/>
              </a:solidFill>
            </a:rPr>
            <a:t>2. Replenishment of iron stores was greater </a:t>
          </a:r>
        </a:p>
      </dgm:t>
    </dgm:pt>
    <dgm:pt modelId="{15E9AB89-1FFD-4A48-AE39-957EA6BFCF12}" type="parTrans" cxnId="{48DEB145-D41B-40D0-99E7-214A9D82D1C6}">
      <dgm:prSet/>
      <dgm:spPr/>
      <dgm:t>
        <a:bodyPr/>
        <a:lstStyle/>
        <a:p>
          <a:endParaRPr lang="en-IN"/>
        </a:p>
      </dgm:t>
    </dgm:pt>
    <dgm:pt modelId="{1201C262-3FB7-4BAB-A6FC-F2365DA532BA}" type="sibTrans" cxnId="{48DEB145-D41B-40D0-99E7-214A9D82D1C6}">
      <dgm:prSet/>
      <dgm:spPr/>
      <dgm:t>
        <a:bodyPr/>
        <a:lstStyle/>
        <a:p>
          <a:endParaRPr lang="en-IN"/>
        </a:p>
      </dgm:t>
    </dgm:pt>
    <dgm:pt modelId="{E9A995C7-14F7-4008-995B-926FD45F23F0}" type="pres">
      <dgm:prSet presAssocID="{DF189019-120A-42A5-8A04-B00530563223}" presName="compositeShape" presStyleCnt="0">
        <dgm:presLayoutVars>
          <dgm:chMax val="2"/>
          <dgm:dir/>
          <dgm:resizeHandles val="exact"/>
        </dgm:presLayoutVars>
      </dgm:prSet>
      <dgm:spPr/>
      <dgm:t>
        <a:bodyPr/>
        <a:lstStyle/>
        <a:p>
          <a:endParaRPr lang="en-IN"/>
        </a:p>
      </dgm:t>
    </dgm:pt>
    <dgm:pt modelId="{E04656A4-FB60-4E2C-A191-10789DEF270F}" type="pres">
      <dgm:prSet presAssocID="{DF189019-120A-42A5-8A04-B00530563223}" presName="divider" presStyleLbl="fgShp" presStyleIdx="0" presStyleCnt="1"/>
      <dgm:spPr/>
    </dgm:pt>
    <dgm:pt modelId="{861C4961-D21B-4FAE-B852-37389D3FEC04}" type="pres">
      <dgm:prSet presAssocID="{F9C1AE93-5FF5-470C-AB50-7F299E6AE193}" presName="downArrow" presStyleLbl="node1" presStyleIdx="0" presStyleCnt="2" custLinFactNeighborX="-1082" custLinFactNeighborY="13535"/>
      <dgm:spPr>
        <a:solidFill>
          <a:schemeClr val="accent5">
            <a:lumMod val="60000"/>
            <a:lumOff val="40000"/>
          </a:schemeClr>
        </a:solidFill>
      </dgm:spPr>
      <dgm:t>
        <a:bodyPr/>
        <a:lstStyle/>
        <a:p>
          <a:endParaRPr lang="en-IN"/>
        </a:p>
      </dgm:t>
    </dgm:pt>
    <dgm:pt modelId="{3D69ADC7-E14F-4DAB-8505-69362BAD062E}" type="pres">
      <dgm:prSet presAssocID="{F9C1AE93-5FF5-470C-AB50-7F299E6AE193}" presName="downArrowText" presStyleLbl="revTx" presStyleIdx="0" presStyleCnt="2" custScaleX="160263" custScaleY="77146" custLinFactNeighborX="1118" custLinFactNeighborY="-2250">
        <dgm:presLayoutVars>
          <dgm:bulletEnabled val="1"/>
        </dgm:presLayoutVars>
      </dgm:prSet>
      <dgm:spPr/>
      <dgm:t>
        <a:bodyPr/>
        <a:lstStyle/>
        <a:p>
          <a:endParaRPr lang="en-IN"/>
        </a:p>
      </dgm:t>
    </dgm:pt>
    <dgm:pt modelId="{9CB69D70-181D-438F-84F9-B332D3C0D42E}" type="pres">
      <dgm:prSet presAssocID="{F626BAF7-C5E3-44D5-974B-C3F5715876DA}" presName="upArrow" presStyleLbl="node1" presStyleIdx="1" presStyleCnt="2"/>
      <dgm:spPr>
        <a:solidFill>
          <a:schemeClr val="accent5">
            <a:lumMod val="60000"/>
            <a:lumOff val="40000"/>
          </a:schemeClr>
        </a:solidFill>
      </dgm:spPr>
      <dgm:t>
        <a:bodyPr/>
        <a:lstStyle/>
        <a:p>
          <a:endParaRPr lang="en-IN"/>
        </a:p>
      </dgm:t>
    </dgm:pt>
    <dgm:pt modelId="{404ADD2D-A693-41D7-8BC6-24848B4EF987}" type="pres">
      <dgm:prSet presAssocID="{F626BAF7-C5E3-44D5-974B-C3F5715876DA}" presName="upArrowText" presStyleLbl="revTx" presStyleIdx="1" presStyleCnt="2" custScaleX="163632" custScaleY="77146" custLinFactNeighborX="14017">
        <dgm:presLayoutVars>
          <dgm:bulletEnabled val="1"/>
        </dgm:presLayoutVars>
      </dgm:prSet>
      <dgm:spPr/>
      <dgm:t>
        <a:bodyPr/>
        <a:lstStyle/>
        <a:p>
          <a:endParaRPr lang="en-IN"/>
        </a:p>
      </dgm:t>
    </dgm:pt>
  </dgm:ptLst>
  <dgm:cxnLst>
    <dgm:cxn modelId="{D4E7FF56-6E32-46D9-BC78-CCED93CA405B}" type="presOf" srcId="{F9C1AE93-5FF5-470C-AB50-7F299E6AE193}" destId="{3D69ADC7-E14F-4DAB-8505-69362BAD062E}" srcOrd="0" destOrd="0" presId="urn:microsoft.com/office/officeart/2005/8/layout/arrow3"/>
    <dgm:cxn modelId="{A5A0A227-4BB3-4964-B3B9-13BED4CA7AF6}" type="presOf" srcId="{F626BAF7-C5E3-44D5-974B-C3F5715876DA}" destId="{404ADD2D-A693-41D7-8BC6-24848B4EF987}" srcOrd="0" destOrd="0" presId="urn:microsoft.com/office/officeart/2005/8/layout/arrow3"/>
    <dgm:cxn modelId="{A6A56282-0655-44A8-A3CB-DEFA7CEBD17D}" type="presOf" srcId="{DF189019-120A-42A5-8A04-B00530563223}" destId="{E9A995C7-14F7-4008-995B-926FD45F23F0}" srcOrd="0" destOrd="0" presId="urn:microsoft.com/office/officeart/2005/8/layout/arrow3"/>
    <dgm:cxn modelId="{42C99FCA-A48A-4C68-8025-B77CEDA25888}" srcId="{DF189019-120A-42A5-8A04-B00530563223}" destId="{F9C1AE93-5FF5-470C-AB50-7F299E6AE193}" srcOrd="0" destOrd="0" parTransId="{DE1BB8CF-CE22-4CC2-A901-159221B6444F}" sibTransId="{7AF59912-7298-40AB-A5B6-F0E2AB986295}"/>
    <dgm:cxn modelId="{48DEB145-D41B-40D0-99E7-214A9D82D1C6}" srcId="{DF189019-120A-42A5-8A04-B00530563223}" destId="{F626BAF7-C5E3-44D5-974B-C3F5715876DA}" srcOrd="1" destOrd="0" parTransId="{15E9AB89-1FFD-4A48-AE39-957EA6BFCF12}" sibTransId="{1201C262-3FB7-4BAB-A6FC-F2365DA532BA}"/>
    <dgm:cxn modelId="{8D02999F-8D61-46D7-A21B-AE3515B1C279}" type="presParOf" srcId="{E9A995C7-14F7-4008-995B-926FD45F23F0}" destId="{E04656A4-FB60-4E2C-A191-10789DEF270F}" srcOrd="0" destOrd="0" presId="urn:microsoft.com/office/officeart/2005/8/layout/arrow3"/>
    <dgm:cxn modelId="{2CD88ABE-0BCE-4C95-93D1-2185339695CC}" type="presParOf" srcId="{E9A995C7-14F7-4008-995B-926FD45F23F0}" destId="{861C4961-D21B-4FAE-B852-37389D3FEC04}" srcOrd="1" destOrd="0" presId="urn:microsoft.com/office/officeart/2005/8/layout/arrow3"/>
    <dgm:cxn modelId="{92E90027-1E84-45ED-B0EE-078A81E38AD5}" type="presParOf" srcId="{E9A995C7-14F7-4008-995B-926FD45F23F0}" destId="{3D69ADC7-E14F-4DAB-8505-69362BAD062E}" srcOrd="2" destOrd="0" presId="urn:microsoft.com/office/officeart/2005/8/layout/arrow3"/>
    <dgm:cxn modelId="{3C23A686-A6FA-453C-B94D-B24893D044BF}" type="presParOf" srcId="{E9A995C7-14F7-4008-995B-926FD45F23F0}" destId="{9CB69D70-181D-438F-84F9-B332D3C0D42E}" srcOrd="3" destOrd="0" presId="urn:microsoft.com/office/officeart/2005/8/layout/arrow3"/>
    <dgm:cxn modelId="{0BFBBC8D-6A8D-4BA5-BF78-FED172743CAE}" type="presParOf" srcId="{E9A995C7-14F7-4008-995B-926FD45F23F0}" destId="{404ADD2D-A693-41D7-8BC6-24848B4EF98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AD11F-6E79-429C-8789-012FFA588214}">
      <dsp:nvSpPr>
        <dsp:cNvPr id="0" name=""/>
        <dsp:cNvSpPr/>
      </dsp:nvSpPr>
      <dsp:spPr>
        <a:xfrm>
          <a:off x="234522" y="-52429"/>
          <a:ext cx="2693890" cy="2693890"/>
        </a:xfrm>
        <a:prstGeom prst="ellipse">
          <a:avLst/>
        </a:prstGeom>
        <a:gradFill rotWithShape="0">
          <a:gsLst>
            <a:gs pos="0">
              <a:schemeClr val="accent2">
                <a:shade val="80000"/>
                <a:hueOff val="0"/>
                <a:satOff val="0"/>
                <a:lumOff val="0"/>
                <a:alphaOff val="0"/>
                <a:tint val="94000"/>
                <a:satMod val="103000"/>
                <a:lumMod val="102000"/>
              </a:schemeClr>
            </a:gs>
            <a:gs pos="50000">
              <a:schemeClr val="accent2">
                <a:shade val="80000"/>
                <a:hueOff val="0"/>
                <a:satOff val="0"/>
                <a:lumOff val="0"/>
                <a:alphaOff val="0"/>
                <a:shade val="100000"/>
                <a:satMod val="110000"/>
                <a:lumMod val="100000"/>
              </a:schemeClr>
            </a:gs>
            <a:gs pos="100000">
              <a:schemeClr val="accent2">
                <a:shade val="80000"/>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rPr>
            <a:t>Total population</a:t>
          </a:r>
          <a:endParaRPr lang="en-US" sz="1100" b="1" kern="1200" dirty="0">
            <a:solidFill>
              <a:schemeClr val="bg1"/>
            </a:solidFill>
          </a:endParaRPr>
        </a:p>
      </dsp:txBody>
      <dsp:txXfrm>
        <a:off x="1110710" y="82264"/>
        <a:ext cx="941514" cy="404083"/>
      </dsp:txXfrm>
    </dsp:sp>
    <dsp:sp modelId="{056F5B66-ABBE-4738-88FC-12ECAB0FACE3}">
      <dsp:nvSpPr>
        <dsp:cNvPr id="0" name=""/>
        <dsp:cNvSpPr/>
      </dsp:nvSpPr>
      <dsp:spPr>
        <a:xfrm>
          <a:off x="419727" y="447165"/>
          <a:ext cx="2323480" cy="2230136"/>
        </a:xfrm>
        <a:prstGeom prst="ellipse">
          <a:avLst/>
        </a:prstGeom>
        <a:gradFill rotWithShape="0">
          <a:gsLst>
            <a:gs pos="0">
              <a:schemeClr val="accent2">
                <a:shade val="80000"/>
                <a:hueOff val="-43567"/>
                <a:satOff val="1093"/>
                <a:lumOff val="11121"/>
                <a:alphaOff val="0"/>
                <a:tint val="94000"/>
                <a:satMod val="103000"/>
                <a:lumMod val="102000"/>
              </a:schemeClr>
            </a:gs>
            <a:gs pos="50000">
              <a:schemeClr val="accent2">
                <a:shade val="80000"/>
                <a:hueOff val="-43567"/>
                <a:satOff val="1093"/>
                <a:lumOff val="11121"/>
                <a:alphaOff val="0"/>
                <a:shade val="100000"/>
                <a:satMod val="110000"/>
                <a:lumMod val="100000"/>
              </a:schemeClr>
            </a:gs>
            <a:gs pos="100000">
              <a:schemeClr val="accent2">
                <a:shade val="80000"/>
                <a:hueOff val="-43567"/>
                <a:satOff val="1093"/>
                <a:lumOff val="11121"/>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rPr>
            <a:t>Iron deficiency</a:t>
          </a:r>
          <a:endParaRPr lang="en-US" sz="1100" b="1" kern="1200" dirty="0">
            <a:solidFill>
              <a:schemeClr val="bg1"/>
            </a:solidFill>
          </a:endParaRPr>
        </a:p>
      </dsp:txBody>
      <dsp:txXfrm>
        <a:off x="1040096" y="586549"/>
        <a:ext cx="1082741" cy="418150"/>
      </dsp:txXfrm>
    </dsp:sp>
    <dsp:sp modelId="{A8A3D38C-BDC1-4665-A390-79882AD07255}">
      <dsp:nvSpPr>
        <dsp:cNvPr id="0" name=""/>
        <dsp:cNvSpPr/>
      </dsp:nvSpPr>
      <dsp:spPr>
        <a:xfrm>
          <a:off x="826430" y="1326262"/>
          <a:ext cx="1587926" cy="1226177"/>
        </a:xfrm>
        <a:prstGeom prst="ellipse">
          <a:avLst/>
        </a:prstGeom>
        <a:gradFill rotWithShape="0">
          <a:gsLst>
            <a:gs pos="0">
              <a:schemeClr val="accent2">
                <a:shade val="80000"/>
                <a:hueOff val="-87133"/>
                <a:satOff val="2187"/>
                <a:lumOff val="22241"/>
                <a:alphaOff val="0"/>
                <a:tint val="94000"/>
                <a:satMod val="103000"/>
                <a:lumMod val="102000"/>
              </a:schemeClr>
            </a:gs>
            <a:gs pos="50000">
              <a:schemeClr val="accent2">
                <a:shade val="80000"/>
                <a:hueOff val="-87133"/>
                <a:satOff val="2187"/>
                <a:lumOff val="22241"/>
                <a:alphaOff val="0"/>
                <a:shade val="100000"/>
                <a:satMod val="110000"/>
                <a:lumMod val="100000"/>
              </a:schemeClr>
            </a:gs>
            <a:gs pos="100000">
              <a:schemeClr val="accent2">
                <a:shade val="80000"/>
                <a:hueOff val="-87133"/>
                <a:satOff val="2187"/>
                <a:lumOff val="22241"/>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rPr>
            <a:t>Iron deficiency anemia</a:t>
          </a:r>
          <a:endParaRPr lang="en-US" sz="1100" b="1" kern="1200" dirty="0">
            <a:solidFill>
              <a:schemeClr val="bg1"/>
            </a:solidFill>
          </a:endParaRPr>
        </a:p>
      </dsp:txBody>
      <dsp:txXfrm>
        <a:off x="1058977" y="1632807"/>
        <a:ext cx="1122833" cy="613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656A4-FB60-4E2C-A191-10789DEF270F}">
      <dsp:nvSpPr>
        <dsp:cNvPr id="0" name=""/>
        <dsp:cNvSpPr/>
      </dsp:nvSpPr>
      <dsp:spPr>
        <a:xfrm rot="21300000">
          <a:off x="28060" y="2079548"/>
          <a:ext cx="9087879" cy="1040699"/>
        </a:xfrm>
        <a:prstGeom prst="mathMinus">
          <a:avLst/>
        </a:prstGeom>
        <a:gradFill rotWithShape="0">
          <a:gsLst>
            <a:gs pos="0">
              <a:schemeClr val="accent5">
                <a:tint val="40000"/>
                <a:hueOff val="0"/>
                <a:satOff val="0"/>
                <a:lumOff val="0"/>
                <a:alphaOff val="0"/>
                <a:tint val="60000"/>
                <a:satMod val="100000"/>
                <a:lumMod val="110000"/>
              </a:schemeClr>
            </a:gs>
            <a:gs pos="100000">
              <a:schemeClr val="accent5">
                <a:tint val="40000"/>
                <a:hueOff val="0"/>
                <a:satOff val="0"/>
                <a:lumOff val="0"/>
                <a:alphaOff val="0"/>
                <a:tint val="70000"/>
                <a:satMod val="100000"/>
                <a:lumMod val="100000"/>
              </a:schemeClr>
            </a:gs>
          </a:gsLst>
          <a:lin ang="5400000" scaled="0"/>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861C4961-D21B-4FAE-B852-37389D3FEC04}">
      <dsp:nvSpPr>
        <dsp:cNvPr id="0" name=""/>
        <dsp:cNvSpPr/>
      </dsp:nvSpPr>
      <dsp:spPr>
        <a:xfrm>
          <a:off x="1067598" y="541506"/>
          <a:ext cx="2743200" cy="2079918"/>
        </a:xfrm>
        <a:prstGeom prst="downArrow">
          <a:avLst/>
        </a:prstGeom>
        <a:solidFill>
          <a:schemeClr val="accent5">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D69ADC7-E14F-4DAB-8505-69362BAD062E}">
      <dsp:nvSpPr>
        <dsp:cNvPr id="0" name=""/>
        <dsp:cNvSpPr/>
      </dsp:nvSpPr>
      <dsp:spPr>
        <a:xfrm>
          <a:off x="3997361" y="200417"/>
          <a:ext cx="4689423" cy="1684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IN" sz="2400" kern="1200" dirty="0">
              <a:solidFill>
                <a:schemeClr val="bg1"/>
              </a:solidFill>
              <a:effectLst>
                <a:outerShdw blurRad="38100" dist="38100" dir="2700000" algn="tl">
                  <a:srgbClr val="000000">
                    <a:alpha val="43137"/>
                  </a:srgbClr>
                </a:outerShdw>
              </a:effectLst>
            </a:rPr>
            <a:t>1. Similar </a:t>
          </a:r>
          <a:r>
            <a:rPr lang="en-IN" sz="2400" kern="1200" dirty="0" err="1">
              <a:solidFill>
                <a:schemeClr val="bg1"/>
              </a:solidFill>
              <a:effectLst>
                <a:outerShdw blurRad="38100" dist="38100" dir="2700000" algn="tl">
                  <a:srgbClr val="000000">
                    <a:alpha val="43137"/>
                  </a:srgbClr>
                </a:outerShdw>
              </a:effectLst>
            </a:rPr>
            <a:t>Hb</a:t>
          </a:r>
          <a:r>
            <a:rPr lang="en-IN" sz="2400" kern="1200" dirty="0">
              <a:solidFill>
                <a:schemeClr val="bg1"/>
              </a:solidFill>
              <a:effectLst>
                <a:outerShdw blurRad="38100" dist="38100" dir="2700000" algn="tl">
                  <a:srgbClr val="000000">
                    <a:alpha val="43137"/>
                  </a:srgbClr>
                </a:outerShdw>
              </a:effectLst>
            </a:rPr>
            <a:t> rise in both groups</a:t>
          </a:r>
        </a:p>
        <a:p>
          <a:pPr lvl="0" algn="l" defTabSz="1066800">
            <a:lnSpc>
              <a:spcPct val="90000"/>
            </a:lnSpc>
            <a:spcBef>
              <a:spcPct val="0"/>
            </a:spcBef>
            <a:spcAft>
              <a:spcPct val="35000"/>
            </a:spcAft>
          </a:pPr>
          <a:r>
            <a:rPr lang="en-IN" sz="2400" kern="1200" dirty="0">
              <a:solidFill>
                <a:schemeClr val="bg1"/>
              </a:solidFill>
              <a:effectLst>
                <a:outerShdw blurRad="38100" dist="38100" dir="2700000" algn="tl">
                  <a:srgbClr val="000000">
                    <a:alpha val="43137"/>
                  </a:srgbClr>
                </a:outerShdw>
              </a:effectLst>
            </a:rPr>
            <a:t>2. Significantly less AEs (3.1 </a:t>
          </a:r>
          <a:r>
            <a:rPr lang="en-IN" sz="2400" kern="1200" dirty="0" err="1">
              <a:solidFill>
                <a:schemeClr val="bg1"/>
              </a:solidFill>
              <a:effectLst>
                <a:outerShdw blurRad="38100" dist="38100" dir="2700000" algn="tl">
                  <a:srgbClr val="000000">
                    <a:alpha val="43137"/>
                  </a:srgbClr>
                </a:outerShdw>
              </a:effectLst>
            </a:rPr>
            <a:t>vs</a:t>
          </a:r>
          <a:r>
            <a:rPr lang="en-IN" sz="2400" kern="1200" dirty="0">
              <a:solidFill>
                <a:schemeClr val="bg1"/>
              </a:solidFill>
              <a:effectLst>
                <a:outerShdw blurRad="38100" dist="38100" dir="2700000" algn="tl">
                  <a:srgbClr val="000000">
                    <a:alpha val="43137"/>
                  </a:srgbClr>
                </a:outerShdw>
              </a:effectLst>
            </a:rPr>
            <a:t> 34.5%, P &lt; 0.001)</a:t>
          </a:r>
        </a:p>
        <a:p>
          <a:pPr lvl="0" algn="l" defTabSz="1066800">
            <a:lnSpc>
              <a:spcPct val="90000"/>
            </a:lnSpc>
            <a:spcBef>
              <a:spcPct val="0"/>
            </a:spcBef>
            <a:spcAft>
              <a:spcPct val="35000"/>
            </a:spcAft>
          </a:pPr>
          <a:r>
            <a:rPr lang="en-IN" sz="2400" kern="1200" dirty="0">
              <a:solidFill>
                <a:schemeClr val="bg1"/>
              </a:solidFill>
              <a:effectLst>
                <a:outerShdw blurRad="38100" dist="38100" dir="2700000" algn="tl">
                  <a:srgbClr val="000000">
                    <a:alpha val="43137"/>
                  </a:srgbClr>
                </a:outerShdw>
              </a:effectLst>
            </a:rPr>
            <a:t>3. Adherence was similar in both groups</a:t>
          </a:r>
        </a:p>
      </dsp:txBody>
      <dsp:txXfrm>
        <a:off x="3997361" y="200417"/>
        <a:ext cx="4689423" cy="1684802"/>
      </dsp:txXfrm>
    </dsp:sp>
    <dsp:sp modelId="{9CB69D70-181D-438F-84F9-B332D3C0D42E}">
      <dsp:nvSpPr>
        <dsp:cNvPr id="0" name=""/>
        <dsp:cNvSpPr/>
      </dsp:nvSpPr>
      <dsp:spPr>
        <a:xfrm>
          <a:off x="5303519" y="2859887"/>
          <a:ext cx="2743200" cy="2079918"/>
        </a:xfrm>
        <a:prstGeom prst="upArrow">
          <a:avLst/>
        </a:prstGeom>
        <a:solidFill>
          <a:schemeClr val="accent5">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04ADD2D-A693-41D7-8BC6-24848B4EF987}">
      <dsp:nvSpPr>
        <dsp:cNvPr id="0" name=""/>
        <dsp:cNvSpPr/>
      </dsp:nvSpPr>
      <dsp:spPr>
        <a:xfrm>
          <a:off x="850787" y="3265437"/>
          <a:ext cx="4788003" cy="1684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IN" sz="2400" b="1" kern="1200" dirty="0">
              <a:solidFill>
                <a:schemeClr val="bg1"/>
              </a:solidFill>
            </a:rPr>
            <a:t>1. More rapid </a:t>
          </a:r>
          <a:r>
            <a:rPr lang="en-IN" sz="2400" b="1" kern="1200" dirty="0" err="1">
              <a:solidFill>
                <a:schemeClr val="bg1"/>
              </a:solidFill>
            </a:rPr>
            <a:t>Hb</a:t>
          </a:r>
          <a:r>
            <a:rPr lang="en-IN" sz="2400" b="1" kern="1200" dirty="0">
              <a:solidFill>
                <a:schemeClr val="bg1"/>
              </a:solidFill>
            </a:rPr>
            <a:t> rise initially</a:t>
          </a:r>
        </a:p>
        <a:p>
          <a:pPr lvl="0" algn="l" defTabSz="1066800">
            <a:lnSpc>
              <a:spcPct val="90000"/>
            </a:lnSpc>
            <a:spcBef>
              <a:spcPct val="0"/>
            </a:spcBef>
            <a:spcAft>
              <a:spcPct val="35000"/>
            </a:spcAft>
          </a:pPr>
          <a:r>
            <a:rPr lang="en-IN" sz="2400" b="1" kern="1200" dirty="0">
              <a:solidFill>
                <a:schemeClr val="bg1"/>
              </a:solidFill>
            </a:rPr>
            <a:t>2. Replenishment of iron stores was greater </a:t>
          </a:r>
        </a:p>
      </dsp:txBody>
      <dsp:txXfrm>
        <a:off x="850787" y="3265437"/>
        <a:ext cx="4788003" cy="168480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0.23549</cdr:x>
      <cdr:y>0.22051</cdr:y>
    </cdr:from>
    <cdr:to>
      <cdr:x>0.32268</cdr:x>
      <cdr:y>0.33336</cdr:y>
    </cdr:to>
    <cdr:cxnSp macro="">
      <cdr:nvCxnSpPr>
        <cdr:cNvPr id="4" name="Straight Arrow Connector 3">
          <a:extLst xmlns:a="http://schemas.openxmlformats.org/drawingml/2006/main">
            <a:ext uri="{FF2B5EF4-FFF2-40B4-BE49-F238E27FC236}">
              <a16:creationId xmlns="" xmlns:a16="http://schemas.microsoft.com/office/drawing/2014/main" id="{71D73C8C-DEBF-4349-8768-2258C8FAD428}"/>
            </a:ext>
          </a:extLst>
        </cdr:cNvPr>
        <cdr:cNvCxnSpPr/>
      </cdr:nvCxnSpPr>
      <cdr:spPr>
        <a:xfrm xmlns:a="http://schemas.openxmlformats.org/drawingml/2006/main" flipV="1">
          <a:off x="1404144" y="819150"/>
          <a:ext cx="519906" cy="419199"/>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0.71885</cdr:x>
      <cdr:y>0.30256</cdr:y>
    </cdr:from>
    <cdr:to>
      <cdr:x>0.79696</cdr:x>
      <cdr:y>0.34359</cdr:y>
    </cdr:to>
    <cdr:cxnSp macro="">
      <cdr:nvCxnSpPr>
        <cdr:cNvPr id="5" name="Straight Arrow Connector 4">
          <a:extLst xmlns:a="http://schemas.openxmlformats.org/drawingml/2006/main">
            <a:ext uri="{FF2B5EF4-FFF2-40B4-BE49-F238E27FC236}">
              <a16:creationId xmlns="" xmlns:a16="http://schemas.microsoft.com/office/drawing/2014/main" id="{92254B1E-69B3-864D-9D6C-A09ED9A8521D}"/>
            </a:ext>
          </a:extLst>
        </cdr:cNvPr>
        <cdr:cNvCxnSpPr/>
      </cdr:nvCxnSpPr>
      <cdr:spPr>
        <a:xfrm xmlns:a="http://schemas.openxmlformats.org/drawingml/2006/main" flipV="1">
          <a:off x="4286250" y="1123950"/>
          <a:ext cx="465754" cy="152400"/>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3198E-36D8-400F-8D15-60A99A0EF187}" type="datetimeFigureOut">
              <a:rPr lang="en-IN" smtClean="0"/>
              <a:t>14-09-2019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6AB14-6982-4C51-A932-19A299BF83F0}" type="slidenum">
              <a:rPr lang="en-IN" smtClean="0"/>
              <a:t>‹#›</a:t>
            </a:fld>
            <a:endParaRPr lang="en-IN"/>
          </a:p>
        </p:txBody>
      </p:sp>
    </p:spTree>
    <p:extLst>
      <p:ext uri="{BB962C8B-B14F-4D97-AF65-F5344CB8AC3E}">
        <p14:creationId xmlns:p14="http://schemas.microsoft.com/office/powerpoint/2010/main" val="169947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in the presence of infection, malignancy or chronic inflammation, the ferritin rises as it is an acute phase protein</a:t>
            </a:r>
            <a:endParaRPr lang="en-IN" dirty="0"/>
          </a:p>
        </p:txBody>
      </p:sp>
      <p:sp>
        <p:nvSpPr>
          <p:cNvPr id="4" name="Slide Number Placeholder 3"/>
          <p:cNvSpPr>
            <a:spLocks noGrp="1"/>
          </p:cNvSpPr>
          <p:nvPr>
            <p:ph type="sldNum" sz="quarter" idx="10"/>
          </p:nvPr>
        </p:nvSpPr>
        <p:spPr/>
        <p:txBody>
          <a:bodyPr/>
          <a:lstStyle/>
          <a:p>
            <a:fld id="{14B6AB14-6982-4C51-A932-19A299BF83F0}" type="slidenum">
              <a:rPr lang="en-IN" smtClean="0"/>
              <a:t>12</a:t>
            </a:fld>
            <a:endParaRPr lang="en-IN"/>
          </a:p>
        </p:txBody>
      </p:sp>
    </p:spTree>
    <p:extLst>
      <p:ext uri="{BB962C8B-B14F-4D97-AF65-F5344CB8AC3E}">
        <p14:creationId xmlns:p14="http://schemas.microsoft.com/office/powerpoint/2010/main" val="414651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a:t>Hepcidin</a:t>
            </a:r>
            <a:r>
              <a:rPr lang="en-IN" dirty="0"/>
              <a:t>, a peptide hormone is the master regulator of systemic iron bioavailability </a:t>
            </a:r>
            <a:endParaRPr lang="en-US" altLang="en-US"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err="1">
                <a:solidFill>
                  <a:srgbClr val="FF0000"/>
                </a:solidFill>
              </a:rPr>
              <a:t>Hepcidin</a:t>
            </a:r>
            <a:r>
              <a:rPr lang="en-US" altLang="en-US" sz="1200" dirty="0">
                <a:solidFill>
                  <a:srgbClr val="FF0000"/>
                </a:solidFill>
              </a:rPr>
              <a:t> binds to FERROPORTIN and forms </a:t>
            </a:r>
            <a:r>
              <a:rPr lang="en-US" altLang="en-US" sz="1200" dirty="0" err="1">
                <a:solidFill>
                  <a:srgbClr val="FF0000"/>
                </a:solidFill>
              </a:rPr>
              <a:t>hepcidin-ferroportin</a:t>
            </a:r>
            <a:r>
              <a:rPr lang="en-US" altLang="en-US" sz="1200" dirty="0">
                <a:solidFill>
                  <a:srgbClr val="FF0000"/>
                </a:solidFill>
              </a:rPr>
              <a:t> complex, </a:t>
            </a:r>
            <a:r>
              <a:rPr lang="en-US" altLang="en-US" sz="1200" dirty="0"/>
              <a:t>and </a:t>
            </a:r>
            <a:r>
              <a:rPr lang="en-US" altLang="en-US" sz="1200" dirty="0">
                <a:solidFill>
                  <a:srgbClr val="FF0000"/>
                </a:solidFill>
              </a:rPr>
              <a:t>iron is locked inside the cells.</a:t>
            </a:r>
            <a:endParaRPr lang="en-IN" dirty="0"/>
          </a:p>
          <a:p>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32</a:t>
            </a:fld>
            <a:endParaRPr lang="en-IN"/>
          </a:p>
        </p:txBody>
      </p:sp>
    </p:spTree>
    <p:extLst>
      <p:ext uri="{BB962C8B-B14F-4D97-AF65-F5344CB8AC3E}">
        <p14:creationId xmlns:p14="http://schemas.microsoft.com/office/powerpoint/2010/main" val="37447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dirty="0" smtClean="0">
                <a:latin typeface="Arial" pitchFamily="34" charset="0"/>
                <a:cs typeface="Arial" pitchFamily="34" charset="0"/>
              </a:rPr>
              <a:t>Dysregulation of </a:t>
            </a:r>
            <a:r>
              <a:rPr lang="en-US" dirty="0" err="1" smtClean="0">
                <a:latin typeface="Arial" pitchFamily="34" charset="0"/>
                <a:cs typeface="Arial" pitchFamily="34" charset="0"/>
              </a:rPr>
              <a:t>hepcidin</a:t>
            </a:r>
            <a:r>
              <a:rPr lang="en-US" dirty="0" smtClean="0">
                <a:latin typeface="Arial" pitchFamily="34" charset="0"/>
                <a:cs typeface="Arial" pitchFamily="34" charset="0"/>
              </a:rPr>
              <a:t> gives rise to a variety of iron disorders. In anemia of inflammation, iron-refractory iron deficiency anemia and </a:t>
            </a:r>
            <a:r>
              <a:rPr lang="en-US" dirty="0" err="1" smtClean="0">
                <a:latin typeface="Arial" pitchFamily="34" charset="0"/>
                <a:cs typeface="Arial" pitchFamily="34" charset="0"/>
              </a:rPr>
              <a:t>hepcidin</a:t>
            </a:r>
            <a:r>
              <a:rPr lang="en-US" dirty="0" smtClean="0">
                <a:latin typeface="Arial" pitchFamily="34" charset="0"/>
                <a:cs typeface="Arial" pitchFamily="34" charset="0"/>
              </a:rPr>
              <a:t>-secreting tumors, </a:t>
            </a:r>
            <a:r>
              <a:rPr lang="en-US" dirty="0" err="1" smtClean="0">
                <a:latin typeface="Arial" pitchFamily="34" charset="0"/>
                <a:cs typeface="Arial" pitchFamily="34" charset="0"/>
              </a:rPr>
              <a:t>hepcidin</a:t>
            </a:r>
            <a:r>
              <a:rPr lang="en-US" dirty="0" smtClean="0">
                <a:latin typeface="Arial" pitchFamily="34" charset="0"/>
                <a:cs typeface="Arial" pitchFamily="34" charset="0"/>
              </a:rPr>
              <a:t> production is inappropriately high, iron concentrations in plasma decrease and the supply of iron for is restricted, causing anemia. In hereditary hemochromatosis and iron-loading anemias </a:t>
            </a:r>
            <a:r>
              <a:rPr lang="en-US" dirty="0" err="1" smtClean="0">
                <a:latin typeface="Arial" pitchFamily="34" charset="0"/>
                <a:cs typeface="Arial" pitchFamily="34" charset="0"/>
              </a:rPr>
              <a:t>hepcidin</a:t>
            </a:r>
            <a:r>
              <a:rPr lang="en-US" dirty="0" smtClean="0">
                <a:latin typeface="Arial" pitchFamily="34" charset="0"/>
                <a:cs typeface="Arial" pitchFamily="34" charset="0"/>
              </a:rPr>
              <a:t> production is inappropriately low and iron absorption and cellular release are increased.  Plasma iron concentrations are high causing tissue iron overload and iron toxicity.</a:t>
            </a:r>
          </a:p>
        </p:txBody>
      </p:sp>
    </p:spTree>
    <p:extLst>
      <p:ext uri="{BB962C8B-B14F-4D97-AF65-F5344CB8AC3E}">
        <p14:creationId xmlns:p14="http://schemas.microsoft.com/office/powerpoint/2010/main" val="118801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During pregnancy, </a:t>
            </a:r>
            <a:r>
              <a:rPr lang="en-IN" sz="1200" dirty="0" err="1"/>
              <a:t>hepcidin</a:t>
            </a:r>
            <a:r>
              <a:rPr lang="en-IN" sz="1200" dirty="0"/>
              <a:t> levels decrease as pregnancy progresses, with the lowest </a:t>
            </a:r>
            <a:r>
              <a:rPr lang="en-IN" sz="1200" dirty="0" err="1"/>
              <a:t>hepcidin</a:t>
            </a:r>
            <a:r>
              <a:rPr lang="en-IN" sz="1200" dirty="0"/>
              <a:t> levels observed in the third trimester.</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The increased need for </a:t>
            </a:r>
            <a:r>
              <a:rPr lang="en-IN" sz="1200" dirty="0" err="1"/>
              <a:t>fetal</a:t>
            </a:r>
            <a:r>
              <a:rPr lang="en-IN" sz="1200" dirty="0"/>
              <a:t> iron in the third trimester may be responsible for the decrease in maternal </a:t>
            </a:r>
            <a:r>
              <a:rPr lang="en-IN" sz="1200" dirty="0" err="1"/>
              <a:t>hepcidin</a:t>
            </a:r>
            <a:r>
              <a:rPr lang="en-IN" sz="1200" dirty="0"/>
              <a:t> observed, as </a:t>
            </a:r>
            <a:r>
              <a:rPr lang="en-IN" sz="1200" dirty="0" err="1"/>
              <a:t>fetal</a:t>
            </a:r>
            <a:r>
              <a:rPr lang="en-IN" sz="1200" dirty="0"/>
              <a:t> demand for iron is greatest in the third trimester.</a:t>
            </a:r>
          </a:p>
        </p:txBody>
      </p:sp>
      <p:sp>
        <p:nvSpPr>
          <p:cNvPr id="4" name="Slide Number Placeholder 3"/>
          <p:cNvSpPr>
            <a:spLocks noGrp="1"/>
          </p:cNvSpPr>
          <p:nvPr>
            <p:ph type="sldNum" sz="quarter" idx="10"/>
          </p:nvPr>
        </p:nvSpPr>
        <p:spPr/>
        <p:txBody>
          <a:bodyPr/>
          <a:lstStyle/>
          <a:p>
            <a:fld id="{44D817EF-C51F-4C9B-BD69-2263065DD7CC}" type="slidenum">
              <a:rPr lang="en-IN" smtClean="0"/>
              <a:t>34</a:t>
            </a:fld>
            <a:endParaRPr lang="en-IN"/>
          </a:p>
        </p:txBody>
      </p:sp>
    </p:spTree>
    <p:extLst>
      <p:ext uri="{BB962C8B-B14F-4D97-AF65-F5344CB8AC3E}">
        <p14:creationId xmlns:p14="http://schemas.microsoft.com/office/powerpoint/2010/main" val="60282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t>But, </a:t>
            </a:r>
            <a:r>
              <a:rPr lang="en-IN" sz="1200" dirty="0">
                <a:solidFill>
                  <a:srgbClr val="FF0000"/>
                </a:solidFill>
              </a:rPr>
              <a:t>in high-risk pregnancies, such as those associated with inflammatory conditions (e.g., obesity or preeclampsia)</a:t>
            </a:r>
            <a:r>
              <a:rPr lang="en-IN" sz="1200" baseline="0" dirty="0">
                <a:solidFill>
                  <a:srgbClr val="FF0000"/>
                </a:solidFill>
              </a:rPr>
              <a:t> and in malaria infection </a:t>
            </a:r>
            <a:r>
              <a:rPr lang="en-IN" sz="1200" dirty="0" err="1">
                <a:solidFill>
                  <a:srgbClr val="FF0000"/>
                </a:solidFill>
              </a:rPr>
              <a:t>hepcidin</a:t>
            </a:r>
            <a:r>
              <a:rPr lang="en-IN" sz="1200" dirty="0">
                <a:solidFill>
                  <a:srgbClr val="FF0000"/>
                </a:solidFill>
              </a:rPr>
              <a:t> was found to be elevated compared to healthy pregnancies.</a:t>
            </a:r>
          </a:p>
          <a:p>
            <a:r>
              <a:rPr lang="en-IN" sz="1200" dirty="0"/>
              <a:t>This is because inflammation is a known regulator of </a:t>
            </a:r>
            <a:r>
              <a:rPr lang="en-IN" sz="1200" dirty="0" err="1"/>
              <a:t>hepcidin</a:t>
            </a:r>
            <a:r>
              <a:rPr lang="en-IN" sz="1200" dirty="0"/>
              <a:t> production.</a:t>
            </a:r>
          </a:p>
          <a:p>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35</a:t>
            </a:fld>
            <a:endParaRPr lang="en-IN"/>
          </a:p>
        </p:txBody>
      </p:sp>
    </p:spTree>
    <p:extLst>
      <p:ext uri="{BB962C8B-B14F-4D97-AF65-F5344CB8AC3E}">
        <p14:creationId xmlns:p14="http://schemas.microsoft.com/office/powerpoint/2010/main" val="602827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I-seal iron is</a:t>
            </a:r>
            <a:r>
              <a:rPr lang="en-IN" baseline="0" dirty="0"/>
              <a:t> delivered using I-seal technology wherein Ferric pyrophosphate and folic acid are covered by phospholipid layer (Liposome) plus sucrose esters of fatty acid matrix (</a:t>
            </a:r>
            <a:r>
              <a:rPr lang="en-IN" baseline="0" dirty="0" err="1"/>
              <a:t>sucrester</a:t>
            </a:r>
            <a:r>
              <a:rPr lang="en-IN" baseline="0" dirty="0"/>
              <a:t> layer).</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This is a </a:t>
            </a:r>
            <a:r>
              <a:rPr lang="en-IN" dirty="0" err="1"/>
              <a:t>diagramatic</a:t>
            </a:r>
            <a:r>
              <a:rPr lang="en-IN" baseline="0" dirty="0"/>
              <a:t> representation of Ferric pyrophosphate and folic acid, covered by </a:t>
            </a:r>
            <a:r>
              <a:rPr lang="en-IN" baseline="0" dirty="0" err="1"/>
              <a:t>sucrosoma</a:t>
            </a:r>
            <a:r>
              <a:rPr lang="en-IN" baseline="0" dirty="0"/>
              <a:t>.</a:t>
            </a:r>
          </a:p>
          <a:p>
            <a:r>
              <a:rPr lang="en-IN" sz="1200" kern="1200" dirty="0">
                <a:solidFill>
                  <a:schemeClr val="tx1"/>
                </a:solidFill>
                <a:effectLst/>
                <a:latin typeface="+mn-lt"/>
                <a:ea typeface="+mn-ea"/>
                <a:cs typeface="+mn-cs"/>
              </a:rPr>
              <a:t>The </a:t>
            </a:r>
            <a:r>
              <a:rPr lang="en-IN" sz="1200" kern="1200" dirty="0" err="1">
                <a:solidFill>
                  <a:schemeClr val="tx1"/>
                </a:solidFill>
                <a:effectLst/>
                <a:latin typeface="+mn-lt"/>
                <a:ea typeface="+mn-ea"/>
                <a:cs typeface="+mn-cs"/>
              </a:rPr>
              <a:t>sucrosoma</a:t>
            </a:r>
            <a:r>
              <a:rPr lang="en-IN" sz="1200" kern="1200" dirty="0">
                <a:solidFill>
                  <a:schemeClr val="tx1"/>
                </a:solidFill>
                <a:effectLst/>
                <a:latin typeface="+mn-lt"/>
                <a:ea typeface="+mn-ea"/>
                <a:cs typeface="+mn-cs"/>
              </a:rPr>
              <a:t> is formed by a liposome which is a spherical structure of phospholipids similar to biological cell membranes. These liposomes are again immersed in a matrix of sucrose esters of fatty acids (</a:t>
            </a:r>
            <a:r>
              <a:rPr lang="en-IN" sz="1200" kern="1200" dirty="0" err="1">
                <a:solidFill>
                  <a:schemeClr val="tx1"/>
                </a:solidFill>
                <a:effectLst/>
                <a:latin typeface="+mn-lt"/>
                <a:ea typeface="+mn-ea"/>
                <a:cs typeface="+mn-cs"/>
              </a:rPr>
              <a:t>sucrester</a:t>
            </a:r>
            <a:r>
              <a:rPr lang="en-IN" sz="1200" kern="1200" dirty="0">
                <a:solidFill>
                  <a:schemeClr val="tx1"/>
                </a:solidFill>
                <a:effectLst/>
                <a:latin typeface="+mn-lt"/>
                <a:ea typeface="+mn-ea"/>
                <a:cs typeface="+mn-cs"/>
              </a:rPr>
              <a:t>) to form </a:t>
            </a:r>
            <a:r>
              <a:rPr lang="en-IN" sz="1200" kern="1200" dirty="0" err="1">
                <a:solidFill>
                  <a:schemeClr val="tx1"/>
                </a:solidFill>
                <a:effectLst/>
                <a:latin typeface="+mn-lt"/>
                <a:ea typeface="+mn-ea"/>
                <a:cs typeface="+mn-cs"/>
              </a:rPr>
              <a:t>surosoma</a:t>
            </a:r>
            <a:r>
              <a:rPr lang="en-IN" sz="1200" kern="1200" dirty="0">
                <a:solidFill>
                  <a:schemeClr val="tx1"/>
                </a:solidFill>
                <a:effectLst/>
                <a:latin typeface="+mn-lt"/>
                <a:ea typeface="+mn-ea"/>
                <a:cs typeface="+mn-cs"/>
              </a:rPr>
              <a:t>.</a:t>
            </a:r>
            <a:r>
              <a:rPr lang="en-IN" sz="1200" kern="1200" baseline="3000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The </a:t>
            </a:r>
            <a:r>
              <a:rPr lang="en-IN" sz="1200" kern="1200" dirty="0" err="1">
                <a:solidFill>
                  <a:schemeClr val="tx1"/>
                </a:solidFill>
                <a:effectLst/>
                <a:latin typeface="+mn-lt"/>
                <a:ea typeface="+mn-ea"/>
                <a:cs typeface="+mn-cs"/>
              </a:rPr>
              <a:t>sucresters</a:t>
            </a:r>
            <a:r>
              <a:rPr lang="en-IN" sz="1200" kern="1200" dirty="0">
                <a:solidFill>
                  <a:schemeClr val="tx1"/>
                </a:solidFill>
                <a:effectLst/>
                <a:latin typeface="+mn-lt"/>
                <a:ea typeface="+mn-ea"/>
                <a:cs typeface="+mn-cs"/>
              </a:rPr>
              <a:t> are obtained by esterification of fatty acid with sucrose. They are commonly employed as food emulsifiers and food additives in industry.</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baseline="0" dirty="0"/>
          </a:p>
          <a:p>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41</a:t>
            </a:fld>
            <a:endParaRPr lang="en-IN"/>
          </a:p>
        </p:txBody>
      </p:sp>
    </p:spTree>
    <p:extLst>
      <p:ext uri="{BB962C8B-B14F-4D97-AF65-F5344CB8AC3E}">
        <p14:creationId xmlns:p14="http://schemas.microsoft.com/office/powerpoint/2010/main" val="1927314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DBD4D-9D6D-CA42-BCE7-43AAE556156C}" type="slidenum">
              <a:rPr lang="en-US" smtClean="0"/>
              <a:t>42</a:t>
            </a:fld>
            <a:endParaRPr lang="en-US"/>
          </a:p>
        </p:txBody>
      </p:sp>
    </p:spTree>
    <p:extLst>
      <p:ext uri="{BB962C8B-B14F-4D97-AF65-F5344CB8AC3E}">
        <p14:creationId xmlns:p14="http://schemas.microsoft.com/office/powerpoint/2010/main" val="575344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Absorption of I-seal iron takes place through specialised cells of the small intestine called as the M cells.</a:t>
            </a:r>
          </a:p>
          <a:p>
            <a:endParaRPr lang="en-IN" dirty="0"/>
          </a:p>
          <a:p>
            <a:r>
              <a:rPr lang="en-IN" sz="1200" kern="1200" dirty="0">
                <a:solidFill>
                  <a:schemeClr val="tx1"/>
                </a:solidFill>
                <a:effectLst/>
                <a:latin typeface="+mn-lt"/>
                <a:ea typeface="+mn-ea"/>
                <a:cs typeface="+mn-cs"/>
              </a:rPr>
              <a:t>M cells are specialized epithelial cells of the follicle-associated epithelium of the gastrointestinal tract (</a:t>
            </a:r>
            <a:r>
              <a:rPr lang="en-IN" sz="1200" kern="1200" dirty="0" err="1">
                <a:solidFill>
                  <a:schemeClr val="tx1"/>
                </a:solidFill>
                <a:effectLst/>
                <a:latin typeface="+mn-lt"/>
                <a:ea typeface="+mn-ea"/>
                <a:cs typeface="+mn-cs"/>
              </a:rPr>
              <a:t>Peyer’s</a:t>
            </a:r>
            <a:r>
              <a:rPr lang="en-IN" sz="1200" kern="1200" dirty="0">
                <a:solidFill>
                  <a:schemeClr val="tx1"/>
                </a:solidFill>
                <a:effectLst/>
                <a:latin typeface="+mn-lt"/>
                <a:ea typeface="+mn-ea"/>
                <a:cs typeface="+mn-cs"/>
              </a:rPr>
              <a:t> patches). </a:t>
            </a:r>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44</a:t>
            </a:fld>
            <a:endParaRPr lang="en-IN"/>
          </a:p>
        </p:txBody>
      </p:sp>
    </p:spTree>
    <p:extLst>
      <p:ext uri="{BB962C8B-B14F-4D97-AF65-F5344CB8AC3E}">
        <p14:creationId xmlns:p14="http://schemas.microsoft.com/office/powerpoint/2010/main" val="3254767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Absorption of I-seal iron:</a:t>
            </a:r>
          </a:p>
          <a:p>
            <a:r>
              <a:rPr lang="en-GB" sz="1200" kern="1200" dirty="0">
                <a:solidFill>
                  <a:schemeClr val="tx1"/>
                </a:solidFill>
                <a:effectLst/>
                <a:latin typeface="+mn-lt"/>
                <a:ea typeface="+mn-ea"/>
                <a:cs typeface="+mn-cs"/>
              </a:rPr>
              <a:t>The iron covered by </a:t>
            </a:r>
            <a:r>
              <a:rPr lang="en-GB" sz="1200" kern="1200" dirty="0" err="1">
                <a:solidFill>
                  <a:schemeClr val="tx1"/>
                </a:solidFill>
                <a:effectLst/>
                <a:latin typeface="+mn-lt"/>
                <a:ea typeface="+mn-ea"/>
                <a:cs typeface="+mn-cs"/>
              </a:rPr>
              <a:t>sucrosoma</a:t>
            </a:r>
            <a:r>
              <a:rPr lang="en-GB" sz="1200" kern="1200" dirty="0">
                <a:solidFill>
                  <a:schemeClr val="tx1"/>
                </a:solidFill>
                <a:effectLst/>
                <a:latin typeface="+mn-lt"/>
                <a:ea typeface="+mn-ea"/>
                <a:cs typeface="+mn-cs"/>
              </a:rPr>
              <a:t> crosses the gastric acid barrier and reaches the small intestine in intact form.</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directly absorbed into M cells by endocytosis without the need of specific transporters unlike conventional iron.</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 cells directly transport I-seal iron through lymphatic system to reach liver in intact form</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liver, the </a:t>
            </a:r>
            <a:r>
              <a:rPr lang="en-GB" sz="1200" kern="1200" dirty="0" err="1">
                <a:solidFill>
                  <a:schemeClr val="tx1"/>
                </a:solidFill>
                <a:effectLst/>
                <a:latin typeface="+mn-lt"/>
                <a:ea typeface="+mn-ea"/>
                <a:cs typeface="+mn-cs"/>
              </a:rPr>
              <a:t>sucrosoma</a:t>
            </a:r>
            <a:r>
              <a:rPr lang="en-GB" sz="1200" kern="1200" dirty="0">
                <a:solidFill>
                  <a:schemeClr val="tx1"/>
                </a:solidFill>
                <a:effectLst/>
                <a:latin typeface="+mn-lt"/>
                <a:ea typeface="+mn-ea"/>
                <a:cs typeface="+mn-cs"/>
              </a:rPr>
              <a:t> layer is 'opened' by </a:t>
            </a:r>
            <a:r>
              <a:rPr lang="en-GB" sz="1200" kern="1200" dirty="0" err="1">
                <a:solidFill>
                  <a:schemeClr val="tx1"/>
                </a:solidFill>
                <a:effectLst/>
                <a:latin typeface="+mn-lt"/>
                <a:ea typeface="+mn-ea"/>
                <a:cs typeface="+mn-cs"/>
              </a:rPr>
              <a:t>lysosomal</a:t>
            </a:r>
            <a:r>
              <a:rPr lang="en-GB" sz="1200" kern="1200" dirty="0">
                <a:solidFill>
                  <a:schemeClr val="tx1"/>
                </a:solidFill>
                <a:effectLst/>
                <a:latin typeface="+mn-lt"/>
                <a:ea typeface="+mn-ea"/>
                <a:cs typeface="+mn-cs"/>
              </a:rPr>
              <a:t> enzymes making iron available.</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Trivalent ferric pyrophosphate has high affinity to newly, liver-synthesised transferrin.</a:t>
            </a:r>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D817EF-C51F-4C9B-BD69-2263065DD7CC}" type="slidenum">
              <a:rPr lang="en-IN" smtClean="0"/>
              <a:t>48</a:t>
            </a:fld>
            <a:endParaRPr lang="en-IN"/>
          </a:p>
        </p:txBody>
      </p:sp>
    </p:spTree>
    <p:extLst>
      <p:ext uri="{BB962C8B-B14F-4D97-AF65-F5344CB8AC3E}">
        <p14:creationId xmlns:p14="http://schemas.microsoft.com/office/powerpoint/2010/main" val="3254767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Absorption of I-seal iron:</a:t>
            </a:r>
          </a:p>
          <a:p>
            <a:r>
              <a:rPr lang="en-GB" sz="1200" kern="1200" dirty="0">
                <a:solidFill>
                  <a:schemeClr val="tx1"/>
                </a:solidFill>
                <a:effectLst/>
                <a:latin typeface="+mn-lt"/>
                <a:ea typeface="+mn-ea"/>
                <a:cs typeface="+mn-cs"/>
              </a:rPr>
              <a:t>The iron covered by </a:t>
            </a:r>
            <a:r>
              <a:rPr lang="en-GB" sz="1200" kern="1200" dirty="0" err="1">
                <a:solidFill>
                  <a:schemeClr val="tx1"/>
                </a:solidFill>
                <a:effectLst/>
                <a:latin typeface="+mn-lt"/>
                <a:ea typeface="+mn-ea"/>
                <a:cs typeface="+mn-cs"/>
              </a:rPr>
              <a:t>sucrosoma</a:t>
            </a:r>
            <a:r>
              <a:rPr lang="en-GB" sz="1200" kern="1200" dirty="0">
                <a:solidFill>
                  <a:schemeClr val="tx1"/>
                </a:solidFill>
                <a:effectLst/>
                <a:latin typeface="+mn-lt"/>
                <a:ea typeface="+mn-ea"/>
                <a:cs typeface="+mn-cs"/>
              </a:rPr>
              <a:t> crosses the gastric acid barrier and reaches the small intestine in intact form.</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directly absorbed into M cells by endocytosis without the need of specific transporters unlike conventional iron.</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 cells directly transport I-seal iron through lymphatic system to reach liver in intact form</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liver, the </a:t>
            </a:r>
            <a:r>
              <a:rPr lang="en-GB" sz="1200" kern="1200" dirty="0" err="1">
                <a:solidFill>
                  <a:schemeClr val="tx1"/>
                </a:solidFill>
                <a:effectLst/>
                <a:latin typeface="+mn-lt"/>
                <a:ea typeface="+mn-ea"/>
                <a:cs typeface="+mn-cs"/>
              </a:rPr>
              <a:t>sucrosoma</a:t>
            </a:r>
            <a:r>
              <a:rPr lang="en-GB" sz="1200" kern="1200" dirty="0">
                <a:solidFill>
                  <a:schemeClr val="tx1"/>
                </a:solidFill>
                <a:effectLst/>
                <a:latin typeface="+mn-lt"/>
                <a:ea typeface="+mn-ea"/>
                <a:cs typeface="+mn-cs"/>
              </a:rPr>
              <a:t> layer is 'opened' by </a:t>
            </a:r>
            <a:r>
              <a:rPr lang="en-GB" sz="1200" kern="1200" dirty="0" err="1">
                <a:solidFill>
                  <a:schemeClr val="tx1"/>
                </a:solidFill>
                <a:effectLst/>
                <a:latin typeface="+mn-lt"/>
                <a:ea typeface="+mn-ea"/>
                <a:cs typeface="+mn-cs"/>
              </a:rPr>
              <a:t>lysosomal</a:t>
            </a:r>
            <a:r>
              <a:rPr lang="en-GB" sz="1200" kern="1200" dirty="0">
                <a:solidFill>
                  <a:schemeClr val="tx1"/>
                </a:solidFill>
                <a:effectLst/>
                <a:latin typeface="+mn-lt"/>
                <a:ea typeface="+mn-ea"/>
                <a:cs typeface="+mn-cs"/>
              </a:rPr>
              <a:t> enzymes making iron available.</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Trivalent ferric pyrophosphate has high affinity to newly, liver-synthesised transferrin.</a:t>
            </a:r>
            <a:endParaRPr lang="en-IN" sz="1200" kern="1200" dirty="0">
              <a:solidFill>
                <a:schemeClr val="tx1"/>
              </a:solidFill>
              <a:effectLst/>
              <a:latin typeface="+mn-lt"/>
              <a:ea typeface="+mn-ea"/>
              <a:cs typeface="+mn-cs"/>
            </a:endParaRPr>
          </a:p>
          <a:p>
            <a:endParaRPr lang="en-IN" dirty="0"/>
          </a:p>
          <a:p>
            <a:r>
              <a:rPr lang="en-IN" sz="1080" baseline="0" dirty="0"/>
              <a:t>Thus, in case of I-seal iron, the </a:t>
            </a:r>
            <a:r>
              <a:rPr lang="en-IN" sz="1080" baseline="0" dirty="0" err="1"/>
              <a:t>sucrosoma</a:t>
            </a:r>
            <a:r>
              <a:rPr lang="en-IN" sz="1080" baseline="0" dirty="0"/>
              <a:t> allows the iron to pass through gastric environment untouched to be absorbed in to the small intestine and is finally released in the liver through lymphatic system. </a:t>
            </a:r>
            <a:r>
              <a:rPr lang="en-IN" sz="1200" kern="1200" dirty="0">
                <a:solidFill>
                  <a:schemeClr val="tx1"/>
                </a:solidFill>
                <a:effectLst/>
                <a:latin typeface="+mn-lt"/>
                <a:ea typeface="+mn-ea"/>
                <a:cs typeface="+mn-cs"/>
              </a:rPr>
              <a:t>The liposomal protection allows the iron to be absorbed throughout the small intestine unlike conventional iron which is absorbed only in duodenum. The similarity between liposomes and liposomal chylomicrons allows liposomes to be absorbed by the same pathway as chylomicrons are absorbed. </a:t>
            </a:r>
            <a:endParaRPr lang="en-IN" sz="1080" baseline="0" dirty="0"/>
          </a:p>
        </p:txBody>
      </p:sp>
      <p:sp>
        <p:nvSpPr>
          <p:cNvPr id="4" name="Slide Number Placeholder 3"/>
          <p:cNvSpPr>
            <a:spLocks noGrp="1"/>
          </p:cNvSpPr>
          <p:nvPr>
            <p:ph type="sldNum" sz="quarter" idx="10"/>
          </p:nvPr>
        </p:nvSpPr>
        <p:spPr/>
        <p:txBody>
          <a:bodyPr/>
          <a:lstStyle/>
          <a:p>
            <a:fld id="{44D817EF-C51F-4C9B-BD69-2263065DD7CC}" type="slidenum">
              <a:rPr lang="en-IN" smtClean="0"/>
              <a:t>50</a:t>
            </a:fld>
            <a:endParaRPr lang="en-IN"/>
          </a:p>
        </p:txBody>
      </p:sp>
    </p:spTree>
    <p:extLst>
      <p:ext uri="{BB962C8B-B14F-4D97-AF65-F5344CB8AC3E}">
        <p14:creationId xmlns:p14="http://schemas.microsoft.com/office/powerpoint/2010/main" val="4110719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54</a:t>
            </a:fld>
            <a:endParaRPr lang="en-IN"/>
          </a:p>
        </p:txBody>
      </p:sp>
    </p:spTree>
    <p:extLst>
      <p:ext uri="{BB962C8B-B14F-4D97-AF65-F5344CB8AC3E}">
        <p14:creationId xmlns:p14="http://schemas.microsoft.com/office/powerpoint/2010/main" val="338720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smtClean="0"/>
              <a:t>Ferumoxytol</a:t>
            </a:r>
            <a:r>
              <a:rPr lang="en-IN" dirty="0" smtClean="0"/>
              <a:t> is used mostly</a:t>
            </a:r>
            <a:r>
              <a:rPr lang="en-IN" baseline="0" dirty="0" smtClean="0"/>
              <a:t> in pts with CKD</a:t>
            </a:r>
            <a:endParaRPr lang="en-IN" dirty="0"/>
          </a:p>
        </p:txBody>
      </p:sp>
      <p:sp>
        <p:nvSpPr>
          <p:cNvPr id="4" name="Slide Number Placeholder 3"/>
          <p:cNvSpPr>
            <a:spLocks noGrp="1"/>
          </p:cNvSpPr>
          <p:nvPr>
            <p:ph type="sldNum" sz="quarter" idx="10"/>
          </p:nvPr>
        </p:nvSpPr>
        <p:spPr/>
        <p:txBody>
          <a:bodyPr/>
          <a:lstStyle/>
          <a:p>
            <a:fld id="{14B6AB14-6982-4C51-A932-19A299BF83F0}" type="slidenum">
              <a:rPr lang="en-IN" smtClean="0"/>
              <a:t>15</a:t>
            </a:fld>
            <a:endParaRPr lang="en-IN"/>
          </a:p>
        </p:txBody>
      </p:sp>
    </p:spTree>
    <p:extLst>
      <p:ext uri="{BB962C8B-B14F-4D97-AF65-F5344CB8AC3E}">
        <p14:creationId xmlns:p14="http://schemas.microsoft.com/office/powerpoint/2010/main" val="63108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ex-vivo study model, I-seal iron was shown to achieve significantly higher ferritin conc.</a:t>
            </a:r>
            <a:r>
              <a:rPr lang="en-US" baseline="0" dirty="0"/>
              <a:t> compared to ferrous </a:t>
            </a:r>
            <a:r>
              <a:rPr lang="en-US" baseline="0" dirty="0" err="1"/>
              <a:t>sulphate</a:t>
            </a:r>
            <a:r>
              <a:rPr lang="en-US" baseline="0" dirty="0"/>
              <a:t>, ascorbic iron and other iron formulations (as published in Blood 2016)</a:t>
            </a:r>
            <a:endParaRPr lang="en-US" dirty="0"/>
          </a:p>
        </p:txBody>
      </p:sp>
      <p:sp>
        <p:nvSpPr>
          <p:cNvPr id="4" name="Slide Number Placeholder 3"/>
          <p:cNvSpPr>
            <a:spLocks noGrp="1"/>
          </p:cNvSpPr>
          <p:nvPr>
            <p:ph type="sldNum" sz="quarter" idx="10"/>
          </p:nvPr>
        </p:nvSpPr>
        <p:spPr/>
        <p:txBody>
          <a:bodyPr/>
          <a:lstStyle/>
          <a:p>
            <a:fld id="{44D817EF-C51F-4C9B-BD69-2263065DD7CC}" type="slidenum">
              <a:rPr lang="en-IN" smtClean="0"/>
              <a:t>55</a:t>
            </a:fld>
            <a:endParaRPr lang="en-IN"/>
          </a:p>
        </p:txBody>
      </p:sp>
    </p:spTree>
    <p:extLst>
      <p:ext uri="{BB962C8B-B14F-4D97-AF65-F5344CB8AC3E}">
        <p14:creationId xmlns:p14="http://schemas.microsoft.com/office/powerpoint/2010/main" val="3768392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Data on file; </a:t>
            </a:r>
            <a:r>
              <a:rPr lang="en-IN" sz="1200" dirty="0" err="1"/>
              <a:t>Barni</a:t>
            </a:r>
            <a:r>
              <a:rPr lang="en-IN" sz="1200" dirty="0"/>
              <a:t> S. Expert Review of </a:t>
            </a:r>
            <a:r>
              <a:rPr lang="en-IN" sz="1200" dirty="0" err="1"/>
              <a:t>Hematology</a:t>
            </a:r>
            <a:r>
              <a:rPr lang="en-IN" sz="1200" dirty="0"/>
              <a:t>. 2016;9:sup1, 1-42; ; </a:t>
            </a:r>
            <a:r>
              <a:rPr lang="en-IN" sz="1200" dirty="0" err="1"/>
              <a:t>Gautam</a:t>
            </a:r>
            <a:r>
              <a:rPr lang="en-IN" sz="1200" dirty="0"/>
              <a:t> CS, et al. Medscape J Med. 2008;10(12):283; Di Renzo GC, et al. </a:t>
            </a:r>
            <a:r>
              <a:rPr lang="en-IN" sz="1200" dirty="0" err="1"/>
              <a:t>Womens</a:t>
            </a:r>
            <a:r>
              <a:rPr lang="en-IN" sz="1200" dirty="0"/>
              <a:t> Health (</a:t>
            </a:r>
            <a:r>
              <a:rPr lang="en-IN" sz="1200" dirty="0" err="1"/>
              <a:t>Lond</a:t>
            </a:r>
            <a:r>
              <a:rPr lang="en-IN" sz="1200" dirty="0"/>
              <a:t>). 2015 Nov;11(6):891-900; </a:t>
            </a:r>
            <a:r>
              <a:rPr lang="en-IN" sz="1200" dirty="0" err="1"/>
              <a:t>Khalafallah</a:t>
            </a:r>
            <a:r>
              <a:rPr lang="en-IN" sz="1200" dirty="0"/>
              <a:t> AA, et al. Pregnancy. 2012;2012:630519; </a:t>
            </a:r>
            <a:r>
              <a:rPr lang="en-IN" sz="1200" dirty="0" err="1"/>
              <a:t>Milman</a:t>
            </a:r>
            <a:r>
              <a:rPr lang="en-IN" sz="1200" dirty="0"/>
              <a:t> N. J Pregnancy. 2012;2012:514345; Santiago P.  Scientific World Journal. 2012;2012:846824.</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dirty="0"/>
          </a:p>
          <a:p>
            <a:r>
              <a:rPr lang="en-IN" dirty="0"/>
              <a:t>Conventional</a:t>
            </a:r>
            <a:r>
              <a:rPr lang="en-IN" baseline="0" dirty="0"/>
              <a:t> iron absorption takes place through the enterocytes of duodenum in small intestine.</a:t>
            </a:r>
          </a:p>
          <a:p>
            <a:r>
              <a:rPr lang="en-IN" baseline="0" dirty="0"/>
              <a:t>Ferric iron is reduced to ferrous form which enters the enterocyte through DMT1 i.e. divalent metal transporter.</a:t>
            </a:r>
          </a:p>
          <a:p>
            <a:r>
              <a:rPr lang="en-IN" baseline="0" dirty="0"/>
              <a:t>In case of </a:t>
            </a:r>
            <a:r>
              <a:rPr lang="en-IN" baseline="0" dirty="0" err="1"/>
              <a:t>heme</a:t>
            </a:r>
            <a:r>
              <a:rPr lang="en-IN" baseline="0" dirty="0"/>
              <a:t> iron, the absorption occurs by endocytosis and ferrous iron is liberated.</a:t>
            </a:r>
          </a:p>
          <a:p>
            <a:r>
              <a:rPr lang="en-IN" baseline="0" dirty="0"/>
              <a:t>The absorbed ferrous iron may be stored in the enterocyte cells as ferritin or transported through blood.</a:t>
            </a:r>
          </a:p>
          <a:p>
            <a:r>
              <a:rPr lang="en-IN" dirty="0" err="1"/>
              <a:t>Ferroportin</a:t>
            </a:r>
            <a:r>
              <a:rPr lang="en-IN" baseline="0" dirty="0"/>
              <a:t> is the “iron exporter” which transports the iron into the blood, while </a:t>
            </a:r>
            <a:r>
              <a:rPr lang="en-IN" baseline="0" dirty="0" err="1"/>
              <a:t>hephaestin</a:t>
            </a:r>
            <a:r>
              <a:rPr lang="en-IN" baseline="0" dirty="0"/>
              <a:t> converts the ferrous iron to ferric form. </a:t>
            </a:r>
          </a:p>
          <a:p>
            <a:r>
              <a:rPr lang="en-IN" baseline="0" dirty="0"/>
              <a:t>The ferric iron binds with transferrin which carries iron towards the bone marrow for </a:t>
            </a:r>
            <a:r>
              <a:rPr lang="en-IN" baseline="0" dirty="0" err="1"/>
              <a:t>erythropoesis</a:t>
            </a:r>
            <a:r>
              <a:rPr lang="en-IN" baseline="0" dirty="0"/>
              <a:t>.</a:t>
            </a:r>
          </a:p>
          <a:p>
            <a:r>
              <a:rPr lang="en-IN" baseline="0" dirty="0" err="1"/>
              <a:t>Hepcidin</a:t>
            </a:r>
            <a:r>
              <a:rPr lang="en-IN" baseline="0" dirty="0"/>
              <a:t> regulates iron homeostasis</a:t>
            </a:r>
          </a:p>
          <a:p>
            <a:r>
              <a:rPr lang="en-IN" baseline="0" dirty="0" err="1"/>
              <a:t>Hepcidin</a:t>
            </a:r>
            <a:r>
              <a:rPr lang="en-IN" baseline="0" dirty="0"/>
              <a:t> binds to the iron exporter i.e. </a:t>
            </a:r>
            <a:r>
              <a:rPr lang="en-IN" baseline="0" dirty="0" err="1"/>
              <a:t>ferroportin</a:t>
            </a:r>
            <a:r>
              <a:rPr lang="en-IN" baseline="0" dirty="0"/>
              <a:t> </a:t>
            </a:r>
            <a:r>
              <a:rPr lang="en-IN" sz="1200" kern="1200" dirty="0">
                <a:solidFill>
                  <a:schemeClr val="tx1"/>
                </a:solidFill>
                <a:effectLst/>
                <a:latin typeface="+mn-lt"/>
                <a:ea typeface="+mn-ea"/>
                <a:cs typeface="+mn-cs"/>
              </a:rPr>
              <a:t>inducing its degradation and thus preventing the iron entry into plasma</a:t>
            </a:r>
            <a:endParaRPr lang="en-IN" baseline="0" dirty="0"/>
          </a:p>
          <a:p>
            <a:r>
              <a:rPr lang="en-IN" baseline="0" dirty="0"/>
              <a:t>The </a:t>
            </a:r>
            <a:r>
              <a:rPr lang="en-IN" baseline="0" dirty="0" err="1"/>
              <a:t>h</a:t>
            </a:r>
            <a:r>
              <a:rPr lang="en-IN" sz="1200" b="0" i="0" u="none" strike="noStrike" kern="1200" baseline="0" dirty="0" err="1">
                <a:solidFill>
                  <a:schemeClr val="tx1"/>
                </a:solidFill>
                <a:latin typeface="+mn-lt"/>
                <a:ea typeface="+mn-ea"/>
                <a:cs typeface="+mn-cs"/>
              </a:rPr>
              <a:t>epcidin-ferroportin</a:t>
            </a:r>
            <a:r>
              <a:rPr lang="en-IN" sz="1200" b="0" i="0" u="none" strike="noStrike" kern="1200" baseline="0" dirty="0">
                <a:solidFill>
                  <a:schemeClr val="tx1"/>
                </a:solidFill>
                <a:latin typeface="+mn-lt"/>
                <a:ea typeface="+mn-ea"/>
                <a:cs typeface="+mn-cs"/>
              </a:rPr>
              <a:t> interaction determines the flow of iron into plasma.</a:t>
            </a:r>
            <a:endParaRPr lang="en-IN" baseline="0" dirty="0"/>
          </a:p>
          <a:p>
            <a:r>
              <a:rPr lang="en-IN" baseline="0" dirty="0"/>
              <a:t>Production of </a:t>
            </a:r>
            <a:r>
              <a:rPr lang="en-IN" baseline="0" dirty="0" err="1"/>
              <a:t>hepcidin</a:t>
            </a:r>
            <a:r>
              <a:rPr lang="en-IN" baseline="0" dirty="0"/>
              <a:t> is controlled by plasma iron concentrations, </a:t>
            </a:r>
            <a:r>
              <a:rPr lang="en-IN" baseline="0" dirty="0" err="1"/>
              <a:t>erythropoetic</a:t>
            </a:r>
            <a:r>
              <a:rPr lang="en-IN" baseline="0" dirty="0"/>
              <a:t> activity and inflammation. </a:t>
            </a:r>
          </a:p>
          <a:p>
            <a:endParaRPr lang="en-IN" dirty="0"/>
          </a:p>
          <a:p>
            <a:r>
              <a:rPr lang="en-GB" sz="1200" kern="1200" dirty="0">
                <a:solidFill>
                  <a:schemeClr val="tx1"/>
                </a:solidFill>
                <a:effectLst/>
                <a:latin typeface="+mn-lt"/>
                <a:ea typeface="+mn-ea"/>
                <a:cs typeface="+mn-cs"/>
              </a:rPr>
              <a:t>Thus, we have</a:t>
            </a:r>
            <a:r>
              <a:rPr lang="en-GB" sz="1200" kern="1200" baseline="0" dirty="0">
                <a:solidFill>
                  <a:schemeClr val="tx1"/>
                </a:solidFill>
                <a:effectLst/>
                <a:latin typeface="+mn-lt"/>
                <a:ea typeface="+mn-ea"/>
                <a:cs typeface="+mn-cs"/>
              </a:rPr>
              <a:t> seen until now, that </a:t>
            </a:r>
            <a:r>
              <a:rPr lang="en-IN" sz="1200" kern="1200" dirty="0" err="1">
                <a:solidFill>
                  <a:schemeClr val="tx1"/>
                </a:solidFill>
                <a:effectLst/>
                <a:latin typeface="+mn-lt"/>
                <a:ea typeface="+mn-ea"/>
                <a:cs typeface="+mn-cs"/>
              </a:rPr>
              <a:t>hepcidin</a:t>
            </a:r>
            <a:r>
              <a:rPr lang="en-IN" sz="1200" kern="1200" dirty="0">
                <a:solidFill>
                  <a:schemeClr val="tx1"/>
                </a:solidFill>
                <a:effectLst/>
                <a:latin typeface="+mn-lt"/>
                <a:ea typeface="+mn-ea"/>
                <a:cs typeface="+mn-cs"/>
              </a:rPr>
              <a:t> concentration markedly influences the iron absorption from intestine and can also affect efficacy of oral iron supplements. </a:t>
            </a:r>
          </a:p>
          <a:p>
            <a:r>
              <a:rPr lang="en-IN" sz="1200" kern="1200" dirty="0">
                <a:solidFill>
                  <a:schemeClr val="tx1"/>
                </a:solidFill>
                <a:effectLst/>
                <a:latin typeface="+mn-lt"/>
                <a:ea typeface="+mn-ea"/>
                <a:cs typeface="+mn-cs"/>
              </a:rPr>
              <a:t>In case of I-seal iron:</a:t>
            </a:r>
          </a:p>
          <a:p>
            <a:r>
              <a:rPr lang="en-GB" sz="1200" kern="1200" dirty="0">
                <a:solidFill>
                  <a:schemeClr val="tx1"/>
                </a:solidFill>
                <a:effectLst/>
                <a:latin typeface="+mn-lt"/>
                <a:ea typeface="+mn-ea"/>
                <a:cs typeface="+mn-cs"/>
              </a:rPr>
              <a:t>The iron covered by </a:t>
            </a:r>
            <a:r>
              <a:rPr lang="en-GB" sz="1200" kern="1200" dirty="0" err="1">
                <a:solidFill>
                  <a:schemeClr val="tx1"/>
                </a:solidFill>
                <a:effectLst/>
                <a:latin typeface="+mn-lt"/>
                <a:ea typeface="+mn-ea"/>
                <a:cs typeface="+mn-cs"/>
              </a:rPr>
              <a:t>sucrosoma</a:t>
            </a:r>
            <a:r>
              <a:rPr lang="en-GB" sz="1200" kern="1200" dirty="0">
                <a:solidFill>
                  <a:schemeClr val="tx1"/>
                </a:solidFill>
                <a:effectLst/>
                <a:latin typeface="+mn-lt"/>
                <a:ea typeface="+mn-ea"/>
                <a:cs typeface="+mn-cs"/>
              </a:rPr>
              <a:t> crosses the gastric acid barrier and reaches the small intestine in intact form.</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directly absorbed into M cells by </a:t>
            </a:r>
            <a:r>
              <a:rPr lang="en-GB" sz="1200" kern="1200" dirty="0" err="1">
                <a:solidFill>
                  <a:schemeClr val="tx1"/>
                </a:solidFill>
                <a:effectLst/>
                <a:latin typeface="+mn-lt"/>
                <a:ea typeface="+mn-ea"/>
                <a:cs typeface="+mn-cs"/>
              </a:rPr>
              <a:t>endocytosiss</a:t>
            </a:r>
            <a:r>
              <a:rPr lang="en-GB" sz="1200" kern="1200" dirty="0">
                <a:solidFill>
                  <a:schemeClr val="tx1"/>
                </a:solidFill>
                <a:effectLst/>
                <a:latin typeface="+mn-lt"/>
                <a:ea typeface="+mn-ea"/>
                <a:cs typeface="+mn-cs"/>
              </a:rPr>
              <a:t> without the need of specific transporters unlike conventional iron.</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 cells directly transport I-seal iron through lymphatic system to reach liver in intact form</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liver, the </a:t>
            </a:r>
            <a:r>
              <a:rPr lang="en-GB" sz="1200" kern="1200" dirty="0" err="1">
                <a:solidFill>
                  <a:schemeClr val="tx1"/>
                </a:solidFill>
                <a:effectLst/>
                <a:latin typeface="+mn-lt"/>
                <a:ea typeface="+mn-ea"/>
                <a:cs typeface="+mn-cs"/>
              </a:rPr>
              <a:t>sucrosoma</a:t>
            </a:r>
            <a:r>
              <a:rPr lang="en-GB" sz="1200" kern="1200" dirty="0">
                <a:solidFill>
                  <a:schemeClr val="tx1"/>
                </a:solidFill>
                <a:effectLst/>
                <a:latin typeface="+mn-lt"/>
                <a:ea typeface="+mn-ea"/>
                <a:cs typeface="+mn-cs"/>
              </a:rPr>
              <a:t> layer is 'opened' by </a:t>
            </a:r>
            <a:r>
              <a:rPr lang="en-GB" sz="1200" kern="1200" dirty="0" err="1">
                <a:solidFill>
                  <a:schemeClr val="tx1"/>
                </a:solidFill>
                <a:effectLst/>
                <a:latin typeface="+mn-lt"/>
                <a:ea typeface="+mn-ea"/>
                <a:cs typeface="+mn-cs"/>
              </a:rPr>
              <a:t>lysosomal</a:t>
            </a:r>
            <a:r>
              <a:rPr lang="en-GB" sz="1200" kern="1200" dirty="0">
                <a:solidFill>
                  <a:schemeClr val="tx1"/>
                </a:solidFill>
                <a:effectLst/>
                <a:latin typeface="+mn-lt"/>
                <a:ea typeface="+mn-ea"/>
                <a:cs typeface="+mn-cs"/>
              </a:rPr>
              <a:t> enzymes making iron available.</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Trivalent ferric pyrophosphate has high affinity to newly, liver-synthesised transferrin.</a:t>
            </a:r>
            <a:endParaRPr lang="en-IN" sz="1200" kern="1200" dirty="0">
              <a:solidFill>
                <a:schemeClr val="tx1"/>
              </a:solidFill>
              <a:effectLst/>
              <a:latin typeface="+mn-lt"/>
              <a:ea typeface="+mn-ea"/>
              <a:cs typeface="+mn-cs"/>
            </a:endParaRPr>
          </a:p>
          <a:p>
            <a:endParaRPr lang="en-IN" dirty="0"/>
          </a:p>
          <a:p>
            <a:r>
              <a:rPr lang="en-IN" sz="1200" kern="1200" dirty="0">
                <a:solidFill>
                  <a:schemeClr val="tx1"/>
                </a:solidFill>
                <a:effectLst/>
                <a:latin typeface="+mn-lt"/>
                <a:ea typeface="+mn-ea"/>
                <a:cs typeface="+mn-cs"/>
              </a:rPr>
              <a:t>The similarity between liposomes and liposomal chylomicrons allows liposomes to be absorbed by the same pathway as chylomicrons are absorbed.</a:t>
            </a:r>
            <a:endParaRPr lang="en-IN" sz="1200" dirty="0"/>
          </a:p>
          <a:p>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56</a:t>
            </a:fld>
            <a:endParaRPr lang="en-IN"/>
          </a:p>
        </p:txBody>
      </p:sp>
    </p:spTree>
    <p:extLst>
      <p:ext uri="{BB962C8B-B14F-4D97-AF65-F5344CB8AC3E}">
        <p14:creationId xmlns:p14="http://schemas.microsoft.com/office/powerpoint/2010/main" val="2386910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Thus, based on hypothesis we can say that:</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Iron with I-seal Technology can be beneficial in such cases of pregnancy associated with obesity, gestational diabetes, pre-</a:t>
            </a:r>
            <a:r>
              <a:rPr lang="en-IN" dirty="0" err="1"/>
              <a:t>eclampsia</a:t>
            </a:r>
            <a:r>
              <a:rPr lang="en-IN" dirty="0"/>
              <a:t> and infections (malaria).</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This is because iron absorption occurs through M cells in case of I-seal iron and not through the enterocytes (conventional iron), (wherein iron absorption could be hampered with conventional iron in presence of elevated </a:t>
            </a:r>
            <a:r>
              <a:rPr lang="en-IN" dirty="0" err="1"/>
              <a:t>hepcidin</a:t>
            </a:r>
            <a:r>
              <a:rPr lang="en-IN" dirty="0"/>
              <a:t> levels).</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57</a:t>
            </a:fld>
            <a:endParaRPr lang="en-IN"/>
          </a:p>
        </p:txBody>
      </p:sp>
    </p:spTree>
    <p:extLst>
      <p:ext uri="{BB962C8B-B14F-4D97-AF65-F5344CB8AC3E}">
        <p14:creationId xmlns:p14="http://schemas.microsoft.com/office/powerpoint/2010/main" val="2895956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There are clinical studies with I-seal iron in different conditions associated with iron deficiency anaemia.</a:t>
            </a:r>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59</a:t>
            </a:fld>
            <a:endParaRPr lang="en-IN"/>
          </a:p>
        </p:txBody>
      </p:sp>
    </p:spTree>
    <p:extLst>
      <p:ext uri="{BB962C8B-B14F-4D97-AF65-F5344CB8AC3E}">
        <p14:creationId xmlns:p14="http://schemas.microsoft.com/office/powerpoint/2010/main" val="4218280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study shows that oral liposomal iron is a safe and efficacious alternative to intravenous iron </a:t>
            </a:r>
            <a:r>
              <a:rPr lang="en-IN" dirty="0" err="1"/>
              <a:t>gluconate</a:t>
            </a:r>
            <a:r>
              <a:rPr lang="en-IN" dirty="0"/>
              <a:t> to correct anaemia in ND-CKD patients.</a:t>
            </a:r>
          </a:p>
        </p:txBody>
      </p:sp>
      <p:sp>
        <p:nvSpPr>
          <p:cNvPr id="4" name="Slide Number Placeholder 3"/>
          <p:cNvSpPr>
            <a:spLocks noGrp="1"/>
          </p:cNvSpPr>
          <p:nvPr>
            <p:ph type="sldNum" sz="quarter" idx="10"/>
          </p:nvPr>
        </p:nvSpPr>
        <p:spPr/>
        <p:txBody>
          <a:bodyPr/>
          <a:lstStyle/>
          <a:p>
            <a:fld id="{44D817EF-C51F-4C9B-BD69-2263065DD7CC}" type="slidenum">
              <a:rPr lang="en-IN" smtClean="0"/>
              <a:t>64</a:t>
            </a:fld>
            <a:endParaRPr lang="en-IN"/>
          </a:p>
        </p:txBody>
      </p:sp>
    </p:spTree>
    <p:extLst>
      <p:ext uri="{BB962C8B-B14F-4D97-AF65-F5344CB8AC3E}">
        <p14:creationId xmlns:p14="http://schemas.microsoft.com/office/powerpoint/2010/main" val="2453494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After treatment, liposomal iron group showed rise of  </a:t>
            </a:r>
            <a:r>
              <a:rPr lang="en-IN" sz="1200" kern="1200" dirty="0" err="1">
                <a:solidFill>
                  <a:schemeClr val="tx1"/>
                </a:solidFill>
                <a:effectLst/>
                <a:latin typeface="+mn-lt"/>
                <a:ea typeface="+mn-ea"/>
                <a:cs typeface="+mn-cs"/>
              </a:rPr>
              <a:t>hemoglobin</a:t>
            </a:r>
            <a:r>
              <a:rPr lang="en-IN" sz="1200" kern="1200" dirty="0">
                <a:solidFill>
                  <a:schemeClr val="tx1"/>
                </a:solidFill>
                <a:effectLst/>
                <a:latin typeface="+mn-lt"/>
                <a:ea typeface="+mn-ea"/>
                <a:cs typeface="+mn-cs"/>
              </a:rPr>
              <a:t> level from median 8.5 g/dl to 11.5 g/dl (median rise was 3 g/dl) while ferrous iron showed rise of </a:t>
            </a:r>
            <a:r>
              <a:rPr lang="en-IN" sz="1200" kern="1200" dirty="0" err="1">
                <a:solidFill>
                  <a:schemeClr val="tx1"/>
                </a:solidFill>
                <a:effectLst/>
                <a:latin typeface="+mn-lt"/>
                <a:ea typeface="+mn-ea"/>
                <a:cs typeface="+mn-cs"/>
              </a:rPr>
              <a:t>hemoglobin</a:t>
            </a:r>
            <a:r>
              <a:rPr lang="en-IN" sz="1200" kern="1200" dirty="0">
                <a:solidFill>
                  <a:schemeClr val="tx1"/>
                </a:solidFill>
                <a:effectLst/>
                <a:latin typeface="+mn-lt"/>
                <a:ea typeface="+mn-ea"/>
                <a:cs typeface="+mn-cs"/>
              </a:rPr>
              <a:t> level from median 9.0 g/dl to 9.5 g/dl (median rise was 0.5 g/dl)</a:t>
            </a:r>
          </a:p>
          <a:p>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Liposomal iron is safe, well tolerated and more effective than iron </a:t>
            </a:r>
            <a:r>
              <a:rPr lang="en-IN" sz="1200" kern="1200" dirty="0" err="1">
                <a:solidFill>
                  <a:schemeClr val="tx1"/>
                </a:solidFill>
                <a:effectLst/>
                <a:latin typeface="+mn-lt"/>
                <a:ea typeface="+mn-ea"/>
                <a:cs typeface="+mn-cs"/>
              </a:rPr>
              <a:t>sulfate</a:t>
            </a:r>
            <a:r>
              <a:rPr lang="en-IN" sz="1200" kern="1200" dirty="0">
                <a:solidFill>
                  <a:schemeClr val="tx1"/>
                </a:solidFill>
                <a:effectLst/>
                <a:latin typeface="+mn-lt"/>
                <a:ea typeface="+mn-ea"/>
                <a:cs typeface="+mn-cs"/>
              </a:rPr>
              <a:t> in the treatment of anaemia of chronic inflammatory disease of young.</a:t>
            </a:r>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66</a:t>
            </a:fld>
            <a:endParaRPr lang="en-IN"/>
          </a:p>
        </p:txBody>
      </p:sp>
    </p:spTree>
    <p:extLst>
      <p:ext uri="{BB962C8B-B14F-4D97-AF65-F5344CB8AC3E}">
        <p14:creationId xmlns:p14="http://schemas.microsoft.com/office/powerpoint/2010/main" val="2745776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There was a rise of </a:t>
            </a:r>
            <a:r>
              <a:rPr lang="en-IN" sz="1200" kern="1200" dirty="0" err="1">
                <a:solidFill>
                  <a:schemeClr val="tx1"/>
                </a:solidFill>
                <a:effectLst/>
                <a:latin typeface="+mn-lt"/>
                <a:ea typeface="+mn-ea"/>
                <a:cs typeface="+mn-cs"/>
              </a:rPr>
              <a:t>Hb</a:t>
            </a:r>
            <a:r>
              <a:rPr lang="en-IN" sz="1200" kern="1200" dirty="0">
                <a:solidFill>
                  <a:schemeClr val="tx1"/>
                </a:solidFill>
                <a:effectLst/>
                <a:latin typeface="+mn-lt"/>
                <a:ea typeface="+mn-ea"/>
                <a:cs typeface="+mn-cs"/>
              </a:rPr>
              <a:t> from 10.5 to 12.4 g/dl in (Liposomal iron 30 mg/day) group A, from 10.8 to 11.7 g/dl in (iron </a:t>
            </a:r>
            <a:r>
              <a:rPr lang="en-IN" sz="1200" kern="1200" dirty="0" err="1">
                <a:solidFill>
                  <a:schemeClr val="tx1"/>
                </a:solidFill>
                <a:effectLst/>
                <a:latin typeface="+mn-lt"/>
                <a:ea typeface="+mn-ea"/>
                <a:cs typeface="+mn-cs"/>
              </a:rPr>
              <a:t>sulfate</a:t>
            </a:r>
            <a:r>
              <a:rPr lang="en-IN" sz="1200" kern="1200" dirty="0">
                <a:solidFill>
                  <a:schemeClr val="tx1"/>
                </a:solidFill>
                <a:effectLst/>
                <a:latin typeface="+mn-lt"/>
                <a:ea typeface="+mn-ea"/>
                <a:cs typeface="+mn-cs"/>
              </a:rPr>
              <a:t> 105 mg/day) group B and from 11.3 to 11.9 g/dl in group C (no treatment group)</a:t>
            </a:r>
          </a:p>
          <a:p>
            <a:r>
              <a:rPr lang="en-IN" dirty="0"/>
              <a:t>•	There was more rise in </a:t>
            </a:r>
            <a:r>
              <a:rPr lang="en-IN" dirty="0" err="1"/>
              <a:t>Hb</a:t>
            </a:r>
            <a:r>
              <a:rPr lang="en-IN" dirty="0"/>
              <a:t> in liposomal iron group than iron sulphate group</a:t>
            </a:r>
          </a:p>
          <a:p>
            <a:r>
              <a:rPr lang="en-IN" dirty="0"/>
              <a:t>•	Liposomal iron was well tolerated</a:t>
            </a:r>
          </a:p>
          <a:p>
            <a:r>
              <a:rPr lang="en-IN" dirty="0"/>
              <a:t>•	Liposomal iron could be a therapeutic option in patients with iron deficiency </a:t>
            </a:r>
            <a:r>
              <a:rPr lang="en-IN" sz="1200" kern="1200" dirty="0">
                <a:solidFill>
                  <a:schemeClr val="tx1"/>
                </a:solidFill>
                <a:effectLst/>
                <a:latin typeface="+mn-lt"/>
                <a:ea typeface="+mn-ea"/>
                <a:cs typeface="+mn-cs"/>
              </a:rPr>
              <a:t>anaemia associated with inflammatory bowel disease</a:t>
            </a:r>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67</a:t>
            </a:fld>
            <a:endParaRPr lang="en-IN"/>
          </a:p>
        </p:txBody>
      </p:sp>
    </p:spTree>
    <p:extLst>
      <p:ext uri="{BB962C8B-B14F-4D97-AF65-F5344CB8AC3E}">
        <p14:creationId xmlns:p14="http://schemas.microsoft.com/office/powerpoint/2010/main" val="1314474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In this prospective study, 72 patients of chemotherapy related anaemia were receiving chemotherapy and </a:t>
            </a:r>
            <a:r>
              <a:rPr lang="en-IN" sz="1200" kern="1200" dirty="0" err="1">
                <a:solidFill>
                  <a:schemeClr val="tx1"/>
                </a:solidFill>
                <a:effectLst/>
                <a:latin typeface="+mn-lt"/>
                <a:ea typeface="+mn-ea"/>
                <a:cs typeface="+mn-cs"/>
              </a:rPr>
              <a:t>epoeitin</a:t>
            </a: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alfa</a:t>
            </a:r>
            <a:r>
              <a:rPr lang="en-IN" sz="1200" kern="1200" dirty="0">
                <a:solidFill>
                  <a:schemeClr val="tx1"/>
                </a:solidFill>
                <a:effectLst/>
                <a:latin typeface="+mn-lt"/>
                <a:ea typeface="+mn-ea"/>
                <a:cs typeface="+mn-cs"/>
              </a:rPr>
              <a:t> (40000 U </a:t>
            </a:r>
            <a:r>
              <a:rPr lang="en-IN" sz="1200" kern="1200" dirty="0" err="1">
                <a:solidFill>
                  <a:schemeClr val="tx1"/>
                </a:solidFill>
                <a:effectLst/>
                <a:latin typeface="+mn-lt"/>
                <a:ea typeface="+mn-ea"/>
                <a:cs typeface="+mn-cs"/>
              </a:rPr>
              <a:t>wekly</a:t>
            </a:r>
            <a:r>
              <a:rPr lang="en-IN" sz="1200" kern="1200" dirty="0">
                <a:solidFill>
                  <a:schemeClr val="tx1"/>
                </a:solidFill>
                <a:effectLst/>
                <a:latin typeface="+mn-lt"/>
                <a:ea typeface="+mn-ea"/>
                <a:cs typeface="+mn-cs"/>
              </a:rPr>
              <a:t>) plus oral liposomal iron (LI) 30 mg once daily for 8 weeks.</a:t>
            </a:r>
          </a:p>
          <a:p>
            <a:r>
              <a:rPr lang="en-IN" sz="1200" kern="1200" dirty="0">
                <a:solidFill>
                  <a:schemeClr val="tx1"/>
                </a:solidFill>
                <a:effectLst/>
                <a:latin typeface="+mn-lt"/>
                <a:ea typeface="+mn-ea"/>
                <a:cs typeface="+mn-cs"/>
              </a:rPr>
              <a:t>Primary endpoint was haemoglobin (</a:t>
            </a:r>
            <a:r>
              <a:rPr lang="en-IN" sz="1200" kern="1200" dirty="0" err="1">
                <a:solidFill>
                  <a:schemeClr val="tx1"/>
                </a:solidFill>
                <a:effectLst/>
                <a:latin typeface="+mn-lt"/>
                <a:ea typeface="+mn-ea"/>
                <a:cs typeface="+mn-cs"/>
              </a:rPr>
              <a:t>Hb</a:t>
            </a:r>
            <a:r>
              <a:rPr lang="en-IN" sz="1200" kern="1200" dirty="0">
                <a:solidFill>
                  <a:schemeClr val="tx1"/>
                </a:solidFill>
                <a:effectLst/>
                <a:latin typeface="+mn-lt"/>
                <a:ea typeface="+mn-ea"/>
                <a:cs typeface="+mn-cs"/>
              </a:rPr>
              <a:t>) response (increase </a:t>
            </a:r>
            <a:r>
              <a:rPr lang="en-IN" sz="1200" kern="1200" dirty="0" err="1">
                <a:solidFill>
                  <a:schemeClr val="tx1"/>
                </a:solidFill>
                <a:effectLst/>
                <a:latin typeface="+mn-lt"/>
                <a:ea typeface="+mn-ea"/>
                <a:cs typeface="+mn-cs"/>
              </a:rPr>
              <a:t>Hb</a:t>
            </a:r>
            <a:r>
              <a:rPr lang="en-IN" sz="1200" kern="1200" dirty="0">
                <a:solidFill>
                  <a:schemeClr val="tx1"/>
                </a:solidFill>
                <a:effectLst/>
                <a:latin typeface="+mn-lt"/>
                <a:ea typeface="+mn-ea"/>
                <a:cs typeface="+mn-cs"/>
              </a:rPr>
              <a:t> level ≥ 2 g/dl from baseline).</a:t>
            </a:r>
          </a:p>
          <a:p>
            <a:endParaRPr lang="en-IN" sz="1200" kern="1200" dirty="0">
              <a:solidFill>
                <a:schemeClr val="tx1"/>
              </a:solidFill>
              <a:effectLst/>
              <a:latin typeface="+mn-lt"/>
              <a:ea typeface="+mn-ea"/>
              <a:cs typeface="+mn-cs"/>
            </a:endParaRPr>
          </a:p>
          <a:p>
            <a:pPr lvl="0"/>
            <a:r>
              <a:rPr lang="en-IN" sz="1200" kern="1200" dirty="0">
                <a:solidFill>
                  <a:schemeClr val="tx1"/>
                </a:solidFill>
                <a:effectLst/>
                <a:latin typeface="+mn-lt"/>
                <a:ea typeface="+mn-ea"/>
                <a:cs typeface="+mn-cs"/>
              </a:rPr>
              <a:t>At the end of 8 weeks, mean increase in </a:t>
            </a:r>
            <a:r>
              <a:rPr lang="en-IN" sz="1200" kern="1200" dirty="0" err="1">
                <a:solidFill>
                  <a:schemeClr val="tx1"/>
                </a:solidFill>
                <a:effectLst/>
                <a:latin typeface="+mn-lt"/>
                <a:ea typeface="+mn-ea"/>
                <a:cs typeface="+mn-cs"/>
              </a:rPr>
              <a:t>Hb</a:t>
            </a:r>
            <a:r>
              <a:rPr lang="en-IN" sz="1200" kern="1200" dirty="0">
                <a:solidFill>
                  <a:schemeClr val="tx1"/>
                </a:solidFill>
                <a:effectLst/>
                <a:latin typeface="+mn-lt"/>
                <a:ea typeface="+mn-ea"/>
                <a:cs typeface="+mn-cs"/>
              </a:rPr>
              <a:t> was 2.2 g/dl</a:t>
            </a:r>
          </a:p>
          <a:p>
            <a:pPr lvl="0"/>
            <a:r>
              <a:rPr lang="en-IN" sz="1200" kern="1200" dirty="0">
                <a:solidFill>
                  <a:schemeClr val="tx1"/>
                </a:solidFill>
                <a:effectLst/>
                <a:latin typeface="+mn-lt"/>
                <a:ea typeface="+mn-ea"/>
                <a:cs typeface="+mn-cs"/>
              </a:rPr>
              <a:t>None of the patients required red blood cell transfusion</a:t>
            </a:r>
          </a:p>
          <a:p>
            <a:pPr lvl="0"/>
            <a:r>
              <a:rPr lang="en-IN" sz="1200" kern="1200" dirty="0">
                <a:solidFill>
                  <a:schemeClr val="tx1"/>
                </a:solidFill>
                <a:effectLst/>
                <a:latin typeface="+mn-lt"/>
                <a:ea typeface="+mn-ea"/>
                <a:cs typeface="+mn-cs"/>
              </a:rPr>
              <a:t>Administration of oral LI was well tolerated in all patients</a:t>
            </a:r>
          </a:p>
          <a:p>
            <a:r>
              <a:rPr lang="en-IN" sz="1200" kern="1200" dirty="0">
                <a:solidFill>
                  <a:schemeClr val="tx1"/>
                </a:solidFill>
                <a:effectLst/>
                <a:latin typeface="+mn-lt"/>
                <a:ea typeface="+mn-ea"/>
                <a:cs typeface="+mn-cs"/>
              </a:rPr>
              <a:t>Improvement in QOL parameters was observed in all patients</a:t>
            </a:r>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68</a:t>
            </a:fld>
            <a:endParaRPr lang="en-IN"/>
          </a:p>
        </p:txBody>
      </p:sp>
    </p:spTree>
    <p:extLst>
      <p:ext uri="{BB962C8B-B14F-4D97-AF65-F5344CB8AC3E}">
        <p14:creationId xmlns:p14="http://schemas.microsoft.com/office/powerpoint/2010/main" val="2295421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Safety of I-seal iron has been evaluated in many clinical trials. I-seal iron reaches the small intestine unscathed avoiding the pro-oxidant effects of iron salt.  Moreover, avoidance of direct contact of iron with intestinal mucosa minimises irritating side effects on mucosa. Adverse events observed with I-seal iron in clinical were minimal and mild in nature. Incidences of adverse events with I-seal iron were less compared to other iron preparations.</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In a study conducted by </a:t>
            </a:r>
            <a:r>
              <a:rPr lang="en-IN" sz="1200" kern="1200" dirty="0" err="1">
                <a:solidFill>
                  <a:schemeClr val="tx1"/>
                </a:solidFill>
                <a:effectLst/>
                <a:latin typeface="+mn-lt"/>
                <a:ea typeface="+mn-ea"/>
                <a:cs typeface="+mn-cs"/>
              </a:rPr>
              <a:t>Pisani</a:t>
            </a:r>
            <a:r>
              <a:rPr lang="en-IN" sz="1200" kern="1200" dirty="0">
                <a:solidFill>
                  <a:schemeClr val="tx1"/>
                </a:solidFill>
                <a:effectLst/>
                <a:latin typeface="+mn-lt"/>
                <a:ea typeface="+mn-ea"/>
                <a:cs typeface="+mn-cs"/>
              </a:rPr>
              <a:t> et al, only 3.1% patients in I-seal iron experienced possibly drug-related adverse events compared to 34.5% patients in intravenous group (p &lt;0.001). </a:t>
            </a:r>
          </a:p>
          <a:p>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70</a:t>
            </a:fld>
            <a:endParaRPr lang="en-IN"/>
          </a:p>
        </p:txBody>
      </p:sp>
    </p:spTree>
    <p:extLst>
      <p:ext uri="{BB962C8B-B14F-4D97-AF65-F5344CB8AC3E}">
        <p14:creationId xmlns:p14="http://schemas.microsoft.com/office/powerpoint/2010/main" val="235334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4B6AB14-6982-4C51-A932-19A299BF83F0}" type="slidenum">
              <a:rPr lang="en-IN" smtClean="0"/>
              <a:t>75</a:t>
            </a:fld>
            <a:endParaRPr lang="en-IN"/>
          </a:p>
        </p:txBody>
      </p:sp>
    </p:spTree>
    <p:extLst>
      <p:ext uri="{BB962C8B-B14F-4D97-AF65-F5344CB8AC3E}">
        <p14:creationId xmlns:p14="http://schemas.microsoft.com/office/powerpoint/2010/main" val="222317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 Therapeutic</a:t>
            </a:r>
          </a:p>
          <a:p>
            <a:r>
              <a:rPr lang="en-IN" dirty="0" smtClean="0"/>
              <a:t>doses of iron should increase </a:t>
            </a:r>
            <a:r>
              <a:rPr lang="en-IN" dirty="0" err="1" smtClean="0"/>
              <a:t>hemoglobin</a:t>
            </a:r>
            <a:r>
              <a:rPr lang="en-IN" dirty="0" smtClean="0"/>
              <a:t> levels by 0.7-</a:t>
            </a:r>
          </a:p>
          <a:p>
            <a:r>
              <a:rPr lang="en-IN" dirty="0" smtClean="0"/>
              <a:t>1.0 g/</a:t>
            </a:r>
            <a:r>
              <a:rPr lang="en-IN" dirty="0" err="1" smtClean="0"/>
              <a:t>dL</a:t>
            </a:r>
            <a:r>
              <a:rPr lang="en-IN" dirty="0" smtClean="0"/>
              <a:t> per week. To minimize side effects, iron supplements are often</a:t>
            </a:r>
          </a:p>
          <a:p>
            <a:r>
              <a:rPr lang="en-IN" dirty="0" smtClean="0"/>
              <a:t>taken with food. This may decrease iron absorption by as</a:t>
            </a:r>
          </a:p>
          <a:p>
            <a:r>
              <a:rPr lang="en-IN" dirty="0" smtClean="0"/>
              <a:t>much as 40-66%.</a:t>
            </a:r>
            <a:endParaRPr lang="en-IN" dirty="0"/>
          </a:p>
        </p:txBody>
      </p:sp>
      <p:sp>
        <p:nvSpPr>
          <p:cNvPr id="4" name="Slide Number Placeholder 3"/>
          <p:cNvSpPr>
            <a:spLocks noGrp="1"/>
          </p:cNvSpPr>
          <p:nvPr>
            <p:ph type="sldNum" sz="quarter" idx="10"/>
          </p:nvPr>
        </p:nvSpPr>
        <p:spPr/>
        <p:txBody>
          <a:bodyPr/>
          <a:lstStyle/>
          <a:p>
            <a:fld id="{14B6AB14-6982-4C51-A932-19A299BF83F0}" type="slidenum">
              <a:rPr lang="en-IN" smtClean="0"/>
              <a:t>22</a:t>
            </a:fld>
            <a:endParaRPr lang="en-IN"/>
          </a:p>
        </p:txBody>
      </p:sp>
    </p:spTree>
    <p:extLst>
      <p:ext uri="{BB962C8B-B14F-4D97-AF65-F5344CB8AC3E}">
        <p14:creationId xmlns:p14="http://schemas.microsoft.com/office/powerpoint/2010/main" val="4260695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Wash your Fish with soap, water and a soft cloth.</a:t>
            </a:r>
          </a:p>
          <a:p>
            <a:r>
              <a:rPr lang="en-IN" dirty="0" smtClean="0"/>
              <a:t>Boil in 1 litre of water or broth with 2-3 drops of citrus juice (or other form of acidity) for 10 minutes, then remove.</a:t>
            </a:r>
          </a:p>
          <a:p>
            <a:r>
              <a:rPr lang="en-IN" dirty="0" smtClean="0"/>
              <a:t>Add ingredients as normal and enjoy your iron rich meal! the Lucky Iron Fish is 100% Vegan and has no side effects</a:t>
            </a:r>
          </a:p>
          <a:p>
            <a:endParaRPr lang="en-IN" dirty="0"/>
          </a:p>
        </p:txBody>
      </p:sp>
      <p:sp>
        <p:nvSpPr>
          <p:cNvPr id="4" name="Slide Number Placeholder 3"/>
          <p:cNvSpPr>
            <a:spLocks noGrp="1"/>
          </p:cNvSpPr>
          <p:nvPr>
            <p:ph type="sldNum" sz="quarter" idx="10"/>
          </p:nvPr>
        </p:nvSpPr>
        <p:spPr/>
        <p:txBody>
          <a:bodyPr/>
          <a:lstStyle/>
          <a:p>
            <a:fld id="{14B6AB14-6982-4C51-A932-19A299BF83F0}" type="slidenum">
              <a:rPr lang="en-IN" smtClean="0"/>
              <a:t>76</a:t>
            </a:fld>
            <a:endParaRPr lang="en-IN"/>
          </a:p>
        </p:txBody>
      </p:sp>
    </p:spTree>
    <p:extLst>
      <p:ext uri="{BB962C8B-B14F-4D97-AF65-F5344CB8AC3E}">
        <p14:creationId xmlns:p14="http://schemas.microsoft.com/office/powerpoint/2010/main" val="3125824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Lucky Iron Fish are fish-shaped cast iron ingots used to provide dietary supplementation of iron to individuals affected by iron-deficiency anaemia. The ingots are placed in a pot of boiling water to leach elemental iron into the water and food. We do not recommend using the Lucky Iron Fish if you have a </a:t>
            </a:r>
            <a:r>
              <a:rPr lang="en-IN" dirty="0" err="1" smtClean="0"/>
              <a:t>hemoglobin</a:t>
            </a:r>
            <a:r>
              <a:rPr lang="en-IN" dirty="0" smtClean="0"/>
              <a:t> variant such as Hemochromatosis. Started in Cambodia by Dr Christopher Charles</a:t>
            </a:r>
            <a:endParaRPr lang="en-IN" dirty="0"/>
          </a:p>
        </p:txBody>
      </p:sp>
      <p:sp>
        <p:nvSpPr>
          <p:cNvPr id="4" name="Slide Number Placeholder 3"/>
          <p:cNvSpPr>
            <a:spLocks noGrp="1"/>
          </p:cNvSpPr>
          <p:nvPr>
            <p:ph type="sldNum" sz="quarter" idx="10"/>
          </p:nvPr>
        </p:nvSpPr>
        <p:spPr/>
        <p:txBody>
          <a:bodyPr/>
          <a:lstStyle/>
          <a:p>
            <a:fld id="{14B6AB14-6982-4C51-A932-19A299BF83F0}" type="slidenum">
              <a:rPr lang="en-IN" smtClean="0"/>
              <a:t>77</a:t>
            </a:fld>
            <a:endParaRPr lang="en-IN"/>
          </a:p>
        </p:txBody>
      </p:sp>
    </p:spTree>
    <p:extLst>
      <p:ext uri="{BB962C8B-B14F-4D97-AF65-F5344CB8AC3E}">
        <p14:creationId xmlns:p14="http://schemas.microsoft.com/office/powerpoint/2010/main" val="68400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e </a:t>
            </a:r>
            <a:r>
              <a:rPr lang="en-IN" dirty="0" err="1" smtClean="0"/>
              <a:t>Centers</a:t>
            </a:r>
            <a:r>
              <a:rPr lang="en-IN" dirty="0" smtClean="0"/>
              <a:t> for Disease</a:t>
            </a:r>
          </a:p>
          <a:p>
            <a:r>
              <a:rPr lang="en-IN" dirty="0" smtClean="0"/>
              <a:t>Control and Prevention (CDC) recommends 50-60 mg of</a:t>
            </a:r>
          </a:p>
          <a:p>
            <a:r>
              <a:rPr lang="en-IN" dirty="0" smtClean="0"/>
              <a:t>oral elemental iron twice daily for three months for the</a:t>
            </a:r>
          </a:p>
          <a:p>
            <a:r>
              <a:rPr lang="en-IN" dirty="0" smtClean="0"/>
              <a:t>therapeutic treatment of iron deficiency anemia.1</a:t>
            </a:r>
          </a:p>
          <a:p>
            <a:r>
              <a:rPr lang="en-IN" dirty="0" smtClean="0"/>
              <a:t>However, this dosing regimen has recently been</a:t>
            </a:r>
          </a:p>
          <a:p>
            <a:r>
              <a:rPr lang="en-IN" dirty="0" smtClean="0"/>
              <a:t>questioned. Iron supplements of 60 mg Fe as FeSO4</a:t>
            </a:r>
          </a:p>
          <a:p>
            <a:r>
              <a:rPr lang="en-IN" dirty="0" smtClean="0"/>
              <a:t>increase hepcidin for up to 24 hours and are associated</a:t>
            </a:r>
          </a:p>
          <a:p>
            <a:r>
              <a:rPr lang="en-IN" dirty="0" smtClean="0"/>
              <a:t>with lower iron absorption on the following day. Twice daily supplementation seems to</a:t>
            </a:r>
          </a:p>
          <a:p>
            <a:r>
              <a:rPr lang="en-IN" dirty="0" smtClean="0"/>
              <a:t>have limited additional effect compared with daily</a:t>
            </a:r>
          </a:p>
          <a:p>
            <a:r>
              <a:rPr lang="en-IN" dirty="0" smtClean="0"/>
              <a:t>administration and may increase gastrointestinal </a:t>
            </a:r>
            <a:r>
              <a:rPr lang="en-IN" dirty="0" err="1" smtClean="0"/>
              <a:t>sideeffects</a:t>
            </a:r>
            <a:r>
              <a:rPr lang="en-IN" dirty="0" smtClean="0"/>
              <a:t>. In fact, alternate-day schedules of iron</a:t>
            </a:r>
          </a:p>
          <a:p>
            <a:r>
              <a:rPr lang="en-IN" dirty="0" smtClean="0"/>
              <a:t>administration may maximize fractional absorption,</a:t>
            </a:r>
          </a:p>
          <a:p>
            <a:r>
              <a:rPr lang="en-IN" dirty="0" smtClean="0"/>
              <a:t>increase dosage efficacy, reduce gastrointestinal</a:t>
            </a:r>
          </a:p>
          <a:p>
            <a:r>
              <a:rPr lang="en-IN" dirty="0" smtClean="0"/>
              <a:t>exposure to unabsorbed iron and ultimately improve</a:t>
            </a:r>
          </a:p>
          <a:p>
            <a:r>
              <a:rPr lang="en-IN" dirty="0" smtClean="0"/>
              <a:t>tolerance of iron supplements</a:t>
            </a:r>
            <a:endParaRPr lang="en-IN" dirty="0"/>
          </a:p>
        </p:txBody>
      </p:sp>
      <p:sp>
        <p:nvSpPr>
          <p:cNvPr id="4" name="Slide Number Placeholder 3"/>
          <p:cNvSpPr>
            <a:spLocks noGrp="1"/>
          </p:cNvSpPr>
          <p:nvPr>
            <p:ph type="sldNum" sz="quarter" idx="10"/>
          </p:nvPr>
        </p:nvSpPr>
        <p:spPr/>
        <p:txBody>
          <a:bodyPr/>
          <a:lstStyle/>
          <a:p>
            <a:fld id="{14B6AB14-6982-4C51-A932-19A299BF83F0}" type="slidenum">
              <a:rPr lang="en-IN" smtClean="0"/>
              <a:t>24</a:t>
            </a:fld>
            <a:endParaRPr lang="en-IN"/>
          </a:p>
        </p:txBody>
      </p:sp>
    </p:spTree>
    <p:extLst>
      <p:ext uri="{BB962C8B-B14F-4D97-AF65-F5344CB8AC3E}">
        <p14:creationId xmlns:p14="http://schemas.microsoft.com/office/powerpoint/2010/main" val="429034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When it comes to conventional iron supplements we are well aware about the absorption mechanism, the various factors which can interfere with iron absorption such as </a:t>
            </a:r>
            <a:r>
              <a:rPr lang="en-IN" dirty="0" err="1"/>
              <a:t>phytates</a:t>
            </a:r>
            <a:r>
              <a:rPr lang="en-IN" dirty="0"/>
              <a:t>, </a:t>
            </a:r>
            <a:r>
              <a:rPr lang="en-IN" dirty="0" err="1"/>
              <a:t>tanins</a:t>
            </a:r>
            <a:r>
              <a:rPr lang="en-IN" dirty="0"/>
              <a:t>, polyphenols (tea, coffee),</a:t>
            </a:r>
            <a:r>
              <a:rPr lang="en-IN" baseline="0" dirty="0"/>
              <a:t> PPIs, high gastric pH, calcium and also the typical side effects or GI disturbances </a:t>
            </a:r>
            <a:endParaRPr lang="en-IN" dirty="0"/>
          </a:p>
          <a:p>
            <a:r>
              <a:rPr lang="en-IN" baseline="0" dirty="0"/>
              <a:t>that may be seen with conventional iron.</a:t>
            </a:r>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25</a:t>
            </a:fld>
            <a:endParaRPr lang="en-IN"/>
          </a:p>
        </p:txBody>
      </p:sp>
    </p:spTree>
    <p:extLst>
      <p:ext uri="{BB962C8B-B14F-4D97-AF65-F5344CB8AC3E}">
        <p14:creationId xmlns:p14="http://schemas.microsoft.com/office/powerpoint/2010/main" val="424831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Conventional iron absorption is associated with various problems</a:t>
            </a:r>
            <a:r>
              <a:rPr lang="en-IN" baseline="0" dirty="0"/>
              <a:t> like:</a:t>
            </a:r>
          </a:p>
          <a:p>
            <a:r>
              <a:rPr lang="en-IN" dirty="0" err="1"/>
              <a:t>Phytates</a:t>
            </a:r>
            <a:r>
              <a:rPr lang="en-IN" dirty="0"/>
              <a:t>, phenols and tannins inhibit absorption of iron</a:t>
            </a:r>
          </a:p>
          <a:p>
            <a:r>
              <a:rPr lang="en-IN" dirty="0"/>
              <a:t>Ferric iron salts needs to be converted in to ferrous form to be absorbed</a:t>
            </a:r>
          </a:p>
          <a:p>
            <a:r>
              <a:rPr lang="en-IN" dirty="0"/>
              <a:t>Gastric acidity and ascorbic acid necessary for absorption</a:t>
            </a:r>
          </a:p>
          <a:p>
            <a:r>
              <a:rPr lang="en-IN" dirty="0"/>
              <a:t>Other divalent metal ions (e.g. Zn2+, Mn2+) may interfere with absorption of iron and vice versa</a:t>
            </a:r>
          </a:p>
          <a:p>
            <a:r>
              <a:rPr lang="en-IN" dirty="0"/>
              <a:t>High </a:t>
            </a:r>
            <a:r>
              <a:rPr lang="en-IN" dirty="0" err="1"/>
              <a:t>hepcidin</a:t>
            </a:r>
            <a:r>
              <a:rPr lang="en-IN" dirty="0"/>
              <a:t> levels may restrict absorption of iron</a:t>
            </a:r>
          </a:p>
          <a:p>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27</a:t>
            </a:fld>
            <a:endParaRPr lang="en-IN"/>
          </a:p>
        </p:txBody>
      </p:sp>
    </p:spTree>
    <p:extLst>
      <p:ext uri="{BB962C8B-B14F-4D97-AF65-F5344CB8AC3E}">
        <p14:creationId xmlns:p14="http://schemas.microsoft.com/office/powerpoint/2010/main" val="345795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Conventional iron absorption is associated with various problems</a:t>
            </a:r>
            <a:r>
              <a:rPr lang="en-IN" baseline="0" dirty="0"/>
              <a:t> like:</a:t>
            </a:r>
          </a:p>
          <a:p>
            <a:r>
              <a:rPr lang="en-IN" dirty="0" err="1"/>
              <a:t>Phytates</a:t>
            </a:r>
            <a:r>
              <a:rPr lang="en-IN" dirty="0"/>
              <a:t>, phenols and tannins inhibit absorption of iron</a:t>
            </a:r>
          </a:p>
          <a:p>
            <a:r>
              <a:rPr lang="en-IN" dirty="0"/>
              <a:t>Ferric iron salts needs to be converted in to ferrous form to be absorbed</a:t>
            </a:r>
          </a:p>
          <a:p>
            <a:r>
              <a:rPr lang="en-IN" dirty="0"/>
              <a:t>Gastric acidity and ascorbic acid necessary for absorption</a:t>
            </a:r>
          </a:p>
          <a:p>
            <a:r>
              <a:rPr lang="en-IN" dirty="0"/>
              <a:t>Other divalent metal ions (e.g. Zn2+, Mn2+) may interfere with absorption of iron and vice versa</a:t>
            </a:r>
          </a:p>
          <a:p>
            <a:r>
              <a:rPr lang="en-IN" dirty="0"/>
              <a:t>High </a:t>
            </a:r>
            <a:r>
              <a:rPr lang="en-IN" dirty="0" err="1"/>
              <a:t>hepcidin</a:t>
            </a:r>
            <a:r>
              <a:rPr lang="en-IN" dirty="0"/>
              <a:t> levels may restrict absorption of iron</a:t>
            </a:r>
          </a:p>
          <a:p>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28</a:t>
            </a:fld>
            <a:endParaRPr lang="en-IN"/>
          </a:p>
        </p:txBody>
      </p:sp>
    </p:spTree>
    <p:extLst>
      <p:ext uri="{BB962C8B-B14F-4D97-AF65-F5344CB8AC3E}">
        <p14:creationId xmlns:p14="http://schemas.microsoft.com/office/powerpoint/2010/main" val="345795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Rot="1" noChangeAspect="1" noChangeArrowheads="1" noTextEdit="1"/>
          </p:cNvSpPr>
          <p:nvPr>
            <p:ph type="sldImg"/>
          </p:nvPr>
        </p:nvSpPr>
        <p:spPr>
          <a:ln/>
        </p:spPr>
      </p:sp>
      <p:sp>
        <p:nvSpPr>
          <p:cNvPr id="27651" name="Rectangle 1027"/>
          <p:cNvSpPr>
            <a:spLocks noGrp="1" noChangeArrowheads="1"/>
          </p:cNvSpPr>
          <p:nvPr>
            <p:ph type="body" idx="1"/>
          </p:nvPr>
        </p:nvSpPr>
        <p:spPr>
          <a:noFill/>
          <a:ln/>
        </p:spPr>
        <p:txBody>
          <a:bodyPr/>
          <a:lstStyle/>
          <a:p>
            <a:r>
              <a:rPr lang="en-US" dirty="0" smtClean="0">
                <a:latin typeface="Arial" pitchFamily="34" charset="0"/>
                <a:cs typeface="Arial" pitchFamily="34" charset="0"/>
              </a:rPr>
              <a:t>Iron concentration in plasma is regulated to remain within the range of approximately 10-30 </a:t>
            </a:r>
            <a:r>
              <a:rPr lang="en-US" dirty="0" err="1" smtClean="0">
                <a:latin typeface="Arial" pitchFamily="34" charset="0"/>
                <a:cs typeface="Arial" pitchFamily="34" charset="0"/>
              </a:rPr>
              <a:t>uM</a:t>
            </a:r>
            <a:r>
              <a:rPr lang="en-US" dirty="0" smtClean="0">
                <a:latin typeface="Arial" pitchFamily="34" charset="0"/>
                <a:cs typeface="Arial" pitchFamily="34" charset="0"/>
              </a:rPr>
              <a:t>. Persistently high concentrations of iron in plasma that exceed the binding capacity of transferrin lead to deposition of iron in tissues with resulting tissue and organ damage. Low plasma concentrations of iron limit iron delivery to cells and cause cellular dysfunction. Persistent limitation of iron supply to the bone marrow causes anemia.</a:t>
            </a:r>
          </a:p>
          <a:p>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405079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aseline="0" dirty="0"/>
              <a:t>Production of </a:t>
            </a:r>
            <a:r>
              <a:rPr lang="en-IN" baseline="0" dirty="0" err="1"/>
              <a:t>hepcidin</a:t>
            </a:r>
            <a:r>
              <a:rPr lang="en-IN" baseline="0" dirty="0"/>
              <a:t> is controlled by plasma iron concentrations, </a:t>
            </a:r>
            <a:r>
              <a:rPr lang="en-IN" baseline="0" dirty="0" err="1"/>
              <a:t>erythropoetic</a:t>
            </a:r>
            <a:r>
              <a:rPr lang="en-IN" baseline="0" dirty="0"/>
              <a:t> activity and inflammation. </a:t>
            </a:r>
          </a:p>
          <a:p>
            <a:r>
              <a:rPr lang="en-IN" sz="1200" kern="1200" dirty="0">
                <a:solidFill>
                  <a:schemeClr val="tx1"/>
                </a:solidFill>
                <a:effectLst/>
                <a:latin typeface="+mn-lt"/>
                <a:ea typeface="+mn-ea"/>
                <a:cs typeface="+mn-cs"/>
              </a:rPr>
              <a:t>Low </a:t>
            </a:r>
            <a:r>
              <a:rPr lang="en-IN" sz="1200" kern="1200" dirty="0" err="1">
                <a:solidFill>
                  <a:schemeClr val="tx1"/>
                </a:solidFill>
                <a:effectLst/>
                <a:latin typeface="+mn-lt"/>
                <a:ea typeface="+mn-ea"/>
                <a:cs typeface="+mn-cs"/>
              </a:rPr>
              <a:t>erythropoeitic</a:t>
            </a:r>
            <a:r>
              <a:rPr lang="en-IN" sz="1200" kern="1200" dirty="0">
                <a:solidFill>
                  <a:schemeClr val="tx1"/>
                </a:solidFill>
                <a:effectLst/>
                <a:latin typeface="+mn-lt"/>
                <a:ea typeface="+mn-ea"/>
                <a:cs typeface="+mn-cs"/>
              </a:rPr>
              <a:t> activity, high plasma iron and inflammation or infection in the body activates liver to produce </a:t>
            </a:r>
            <a:r>
              <a:rPr lang="en-IN" sz="1200" kern="1200" dirty="0" err="1">
                <a:solidFill>
                  <a:schemeClr val="tx1"/>
                </a:solidFill>
                <a:effectLst/>
                <a:latin typeface="+mn-lt"/>
                <a:ea typeface="+mn-ea"/>
                <a:cs typeface="+mn-cs"/>
              </a:rPr>
              <a:t>hepcidin</a:t>
            </a:r>
            <a:r>
              <a:rPr lang="en-IN" sz="1200" kern="1200" dirty="0">
                <a:solidFill>
                  <a:schemeClr val="tx1"/>
                </a:solidFill>
                <a:effectLst/>
                <a:latin typeface="+mn-lt"/>
                <a:ea typeface="+mn-ea"/>
                <a:cs typeface="+mn-cs"/>
              </a:rPr>
              <a:t> resulting into reduced </a:t>
            </a:r>
            <a:r>
              <a:rPr lang="en-IN" sz="1200" kern="1200" dirty="0" err="1">
                <a:solidFill>
                  <a:schemeClr val="tx1"/>
                </a:solidFill>
                <a:effectLst/>
                <a:latin typeface="+mn-lt"/>
                <a:ea typeface="+mn-ea"/>
                <a:cs typeface="+mn-cs"/>
              </a:rPr>
              <a:t>ferroportin</a:t>
            </a:r>
            <a:r>
              <a:rPr lang="en-IN" sz="1200" kern="1200" dirty="0">
                <a:solidFill>
                  <a:schemeClr val="tx1"/>
                </a:solidFill>
                <a:effectLst/>
                <a:latin typeface="+mn-lt"/>
                <a:ea typeface="+mn-ea"/>
                <a:cs typeface="+mn-cs"/>
              </a:rPr>
              <a:t> expression. In contrast, when iron stores are low or anaemia is present, </a:t>
            </a:r>
            <a:r>
              <a:rPr lang="en-IN" sz="1200" kern="1200" dirty="0" err="1">
                <a:solidFill>
                  <a:schemeClr val="tx1"/>
                </a:solidFill>
                <a:effectLst/>
                <a:latin typeface="+mn-lt"/>
                <a:ea typeface="+mn-ea"/>
                <a:cs typeface="+mn-cs"/>
              </a:rPr>
              <a:t>hepcidin</a:t>
            </a:r>
            <a:r>
              <a:rPr lang="en-IN" sz="1200" kern="1200" dirty="0">
                <a:solidFill>
                  <a:schemeClr val="tx1"/>
                </a:solidFill>
                <a:effectLst/>
                <a:latin typeface="+mn-lt"/>
                <a:ea typeface="+mn-ea"/>
                <a:cs typeface="+mn-cs"/>
              </a:rPr>
              <a:t> levels are decreased which allows increased iron absorption from intestine and mobilisation of iron stores to plasma through </a:t>
            </a:r>
            <a:r>
              <a:rPr lang="en-IN" sz="1200" kern="1200" dirty="0" err="1">
                <a:solidFill>
                  <a:schemeClr val="tx1"/>
                </a:solidFill>
                <a:effectLst/>
                <a:latin typeface="+mn-lt"/>
                <a:ea typeface="+mn-ea"/>
                <a:cs typeface="+mn-cs"/>
              </a:rPr>
              <a:t>ferroportin</a:t>
            </a:r>
            <a:r>
              <a:rPr lang="en-IN" sz="1200" kern="1200" dirty="0">
                <a:solidFill>
                  <a:schemeClr val="tx1"/>
                </a:solidFill>
                <a:effectLst/>
                <a:latin typeface="+mn-lt"/>
                <a:ea typeface="+mn-ea"/>
                <a:cs typeface="+mn-cs"/>
              </a:rPr>
              <a:t>. Thus </a:t>
            </a:r>
            <a:r>
              <a:rPr lang="en-IN" sz="1200" kern="1200" dirty="0" err="1">
                <a:solidFill>
                  <a:schemeClr val="tx1"/>
                </a:solidFill>
                <a:effectLst/>
                <a:latin typeface="+mn-lt"/>
                <a:ea typeface="+mn-ea"/>
                <a:cs typeface="+mn-cs"/>
              </a:rPr>
              <a:t>hepcidin</a:t>
            </a:r>
            <a:r>
              <a:rPr lang="en-IN" sz="1200" kern="1200" dirty="0">
                <a:solidFill>
                  <a:schemeClr val="tx1"/>
                </a:solidFill>
                <a:effectLst/>
                <a:latin typeface="+mn-lt"/>
                <a:ea typeface="+mn-ea"/>
                <a:cs typeface="+mn-cs"/>
              </a:rPr>
              <a:t> concentration markedly influences the iron absorption from intestine and can also affect efficacy of oral iron supplements.</a:t>
            </a:r>
            <a:endParaRPr lang="en-IN" dirty="0"/>
          </a:p>
          <a:p>
            <a:endParaRPr lang="en-IN" dirty="0"/>
          </a:p>
        </p:txBody>
      </p:sp>
      <p:sp>
        <p:nvSpPr>
          <p:cNvPr id="4" name="Slide Number Placeholder 3"/>
          <p:cNvSpPr>
            <a:spLocks noGrp="1"/>
          </p:cNvSpPr>
          <p:nvPr>
            <p:ph type="sldNum" sz="quarter" idx="10"/>
          </p:nvPr>
        </p:nvSpPr>
        <p:spPr/>
        <p:txBody>
          <a:bodyPr/>
          <a:lstStyle/>
          <a:p>
            <a:fld id="{44D817EF-C51F-4C9B-BD69-2263065DD7CC}" type="slidenum">
              <a:rPr lang="en-IN" smtClean="0"/>
              <a:t>31</a:t>
            </a:fld>
            <a:endParaRPr lang="en-IN"/>
          </a:p>
        </p:txBody>
      </p:sp>
    </p:spTree>
    <p:extLst>
      <p:ext uri="{BB962C8B-B14F-4D97-AF65-F5344CB8AC3E}">
        <p14:creationId xmlns:p14="http://schemas.microsoft.com/office/powerpoint/2010/main" val="374471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9"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6"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6" y="439405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a:xfrm>
            <a:off x="6941510" y="2750337"/>
            <a:ext cx="878916" cy="1356442"/>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8753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0" name="Rectangle 9"/>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4" y="4711627"/>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4" y="609608"/>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10244" y="5169594"/>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7" y="4711320"/>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8253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0" name="Rectangle 9"/>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4" y="4711626"/>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7" y="471162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9207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4" name="Rectangle 13"/>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609"/>
            <a:ext cx="6539158"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4" y="4711626"/>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7" y="470993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16" name="TextBox 15"/>
          <p:cNvSpPr txBox="1"/>
          <p:nvPr/>
        </p:nvSpPr>
        <p:spPr>
          <a:xfrm>
            <a:off x="437679" y="74811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7200" dirty="0">
                <a:solidFill>
                  <a:prstClr val="white"/>
                </a:solidFill>
                <a:effectLst/>
              </a:rPr>
              <a:t>“</a:t>
            </a:r>
          </a:p>
        </p:txBody>
      </p:sp>
      <p:sp>
        <p:nvSpPr>
          <p:cNvPr id="17" name="TextBox 16"/>
          <p:cNvSpPr txBox="1"/>
          <p:nvPr/>
        </p:nvSpPr>
        <p:spPr>
          <a:xfrm>
            <a:off x="7247107" y="30335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7200" dirty="0">
                <a:solidFill>
                  <a:prstClr val="white"/>
                </a:solidFill>
                <a:effectLst/>
              </a:rPr>
              <a:t>”</a:t>
            </a:r>
          </a:p>
        </p:txBody>
      </p:sp>
    </p:spTree>
    <p:extLst>
      <p:ext uri="{BB962C8B-B14F-4D97-AF65-F5344CB8AC3E}">
        <p14:creationId xmlns:p14="http://schemas.microsoft.com/office/powerpoint/2010/main" val="1092585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1" name="Rectangle 10"/>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4" y="4711626"/>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5" y="5300160"/>
            <a:ext cx="7210397"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7" y="470993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6669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6" name="Rectangle 15"/>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6" y="3022684"/>
            <a:ext cx="228727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84"/>
            <a:ext cx="229743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22"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22" y="3022684"/>
            <a:ext cx="2302519"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92005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7" name="Rectangle 16"/>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44"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44"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510244" y="4873765"/>
            <a:ext cx="228727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2958093" y="4873764"/>
            <a:ext cx="230047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14"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13"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26176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9" name="Rectangle 8"/>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40714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5448782" y="204043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82" y="5543438"/>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5"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608"/>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105344" y="5936198"/>
            <a:ext cx="2057400" cy="365125"/>
          </a:xfrm>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a:xfrm>
            <a:off x="510243" y="5936199"/>
            <a:ext cx="4595104" cy="365125"/>
          </a:xfrm>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a:xfrm>
            <a:off x="7573168" y="5398644"/>
            <a:ext cx="865613" cy="1090789"/>
          </a:xfrm>
        </p:spPr>
        <p:txBody>
          <a:bodyPr anchor="t"/>
          <a:lstStyle>
            <a:lvl1pPr algn="ctr">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96994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258888"/>
          </a:xfrm>
        </p:spPr>
        <p:txBody>
          <a:bodyPr/>
          <a:lstStyle/>
          <a:p>
            <a:r>
              <a:rPr lang="en-US" noProof="1" smtClean="0"/>
              <a:t>Click to edit Master title style</a:t>
            </a:r>
            <a:endParaRPr lang="en-US" noProof="1"/>
          </a:p>
        </p:txBody>
      </p:sp>
      <p:sp>
        <p:nvSpPr>
          <p:cNvPr id="3" name="Table Placeholder 2"/>
          <p:cNvSpPr>
            <a:spLocks noGrp="1"/>
          </p:cNvSpPr>
          <p:nvPr>
            <p:ph type="tbl" idx="1"/>
          </p:nvPr>
        </p:nvSpPr>
        <p:spPr>
          <a:xfrm>
            <a:off x="457200" y="1600206"/>
            <a:ext cx="8229600" cy="4530725"/>
          </a:xfrm>
        </p:spPr>
        <p:txBody>
          <a:bodyPr/>
          <a:lstStyle/>
          <a:p>
            <a:pPr lvl="0"/>
            <a:endParaRPr lang="en-US" noProof="0" smtClean="0"/>
          </a:p>
        </p:txBody>
      </p:sp>
      <p:sp>
        <p:nvSpPr>
          <p:cNvPr id="4" name="Rectangle 43"/>
          <p:cNvSpPr>
            <a:spLocks noGrp="1" noChangeArrowheads="1"/>
          </p:cNvSpPr>
          <p:nvPr>
            <p:ph type="dt" sz="half" idx="10"/>
          </p:nvPr>
        </p:nvSpPr>
        <p:spPr>
          <a:ln/>
        </p:spPr>
        <p:txBody>
          <a:bodyPr/>
          <a:lstStyle>
            <a:lvl1pPr>
              <a:defRPr/>
            </a:lvl1pPr>
          </a:lstStyle>
          <a:p>
            <a:pPr>
              <a:defRPr/>
            </a:pPr>
            <a:r>
              <a:rPr lang="en-US" altLang="en-US" smtClean="0">
                <a:solidFill>
                  <a:prstClr val="white">
                    <a:tint val="75000"/>
                  </a:prstClr>
                </a:solidFill>
              </a:rPr>
              <a:t>9/15/2019</a:t>
            </a:r>
            <a:endParaRPr lang="en-US" altLang="en-US">
              <a:solidFill>
                <a:prstClr val="white">
                  <a:tint val="75000"/>
                </a:prstClr>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r>
              <a:rPr lang="en-US" altLang="en-US" smtClean="0">
                <a:solidFill>
                  <a:prstClr val="white">
                    <a:tint val="75000"/>
                  </a:prstClr>
                </a:solidFill>
              </a:rPr>
              <a:t>Vijayawada CME</a:t>
            </a:r>
            <a:endParaRPr lang="en-US" altLang="en-US">
              <a:solidFill>
                <a:prstClr val="white">
                  <a:tint val="75000"/>
                </a:prstClr>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C79E727B-442B-4A27-ACA8-55531A3DC2C6}" type="slidenum">
              <a:rPr lang="en-US" altLang="en-US">
                <a:solidFill>
                  <a:prstClr val="white">
                    <a:tint val="75000"/>
                  </a:prstClr>
                </a:solidFill>
              </a:rPr>
              <a:pPr>
                <a:defRPr/>
              </a:pPr>
              <a:t>‹#›</a:t>
            </a:fld>
            <a:endParaRPr lang="en-US" altLang="en-US">
              <a:solidFill>
                <a:prstClr val="white">
                  <a:tint val="75000"/>
                </a:prstClr>
              </a:solidFill>
            </a:endParaRPr>
          </a:p>
        </p:txBody>
      </p:sp>
    </p:spTree>
    <p:extLst>
      <p:ext uri="{BB962C8B-B14F-4D97-AF65-F5344CB8AC3E}">
        <p14:creationId xmlns:p14="http://schemas.microsoft.com/office/powerpoint/2010/main" val="3210123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a:xfrm>
            <a:off x="6941510" y="2750337"/>
            <a:ext cx="878916" cy="1356442"/>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5113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7" name="Rectangle 16"/>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12006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92141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bwMode="ltGray">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869895"/>
            <a:ext cx="7210395"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2" y="4232172"/>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a:xfrm>
            <a:off x="8047092" y="286989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06045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0"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2"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6060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2" name="Rectangle 11"/>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0"/>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3" y="2336874"/>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2" y="3030009"/>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3" y="3030009"/>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16540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8" name="Rectangle 7"/>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71073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17377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1" y="2336873"/>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4782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753228"/>
            <a:ext cx="7210393"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0"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10242" y="2336874"/>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6942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17"/>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598"/>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10239" y="5169584"/>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11310"/>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51061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1161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9305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bwMode="ltGray">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869895"/>
            <a:ext cx="7210395"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2" y="4232182"/>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a:xfrm>
            <a:off x="8047097" y="286990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17976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4" name="Rectangle 13"/>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599"/>
            <a:ext cx="6539158"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16"/>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0992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16" name="TextBox 15"/>
          <p:cNvSpPr txBox="1"/>
          <p:nvPr/>
        </p:nvSpPr>
        <p:spPr>
          <a:xfrm>
            <a:off x="437679" y="74811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7200" dirty="0">
                <a:solidFill>
                  <a:prstClr val="white"/>
                </a:solidFill>
                <a:effectLst/>
              </a:rPr>
              <a:t>“</a:t>
            </a:r>
          </a:p>
        </p:txBody>
      </p:sp>
      <p:sp>
        <p:nvSpPr>
          <p:cNvPr id="17" name="TextBox 16"/>
          <p:cNvSpPr txBox="1"/>
          <p:nvPr/>
        </p:nvSpPr>
        <p:spPr>
          <a:xfrm>
            <a:off x="7247107" y="30335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7200" dirty="0">
                <a:solidFill>
                  <a:prstClr val="white"/>
                </a:solidFill>
                <a:effectLst/>
              </a:rPr>
              <a:t>”</a:t>
            </a:r>
          </a:p>
        </p:txBody>
      </p:sp>
    </p:spTree>
    <p:extLst>
      <p:ext uri="{BB962C8B-B14F-4D97-AF65-F5344CB8AC3E}">
        <p14:creationId xmlns:p14="http://schemas.microsoft.com/office/powerpoint/2010/main" val="3599048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1" name="Rectangle 10"/>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4711616"/>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0"/>
            <a:ext cx="7210397"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0992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81066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6" name="Rectangle 15"/>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1" y="3022674"/>
            <a:ext cx="228727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17"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17" y="3022674"/>
            <a:ext cx="2302519"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01014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39"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510239" y="4873765"/>
            <a:ext cx="228727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2958088" y="4873764"/>
            <a:ext cx="230047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09"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83568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9" name="Rectangle 8"/>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8383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77" y="5543428"/>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105344" y="5936188"/>
            <a:ext cx="2057400" cy="365125"/>
          </a:xfrm>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a:xfrm>
            <a:off x="510241" y="5936189"/>
            <a:ext cx="4595104" cy="365125"/>
          </a:xfrm>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a:xfrm>
            <a:off x="7573163" y="5398634"/>
            <a:ext cx="865613" cy="1090789"/>
          </a:xfrm>
        </p:spPr>
        <p:txBody>
          <a:bodyPr anchor="t"/>
          <a:lstStyle>
            <a:lvl1pPr algn="ctr">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73537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258888"/>
          </a:xfrm>
        </p:spPr>
        <p:txBody>
          <a:bodyPr/>
          <a:lstStyle/>
          <a:p>
            <a:r>
              <a:rPr lang="en-US" noProof="1" smtClean="0"/>
              <a:t>Click to edit Master title style</a:t>
            </a:r>
            <a:endParaRPr lang="en-US" noProof="1"/>
          </a:p>
        </p:txBody>
      </p:sp>
      <p:sp>
        <p:nvSpPr>
          <p:cNvPr id="3" name="Table Placeholder 2"/>
          <p:cNvSpPr>
            <a:spLocks noGrp="1"/>
          </p:cNvSpPr>
          <p:nvPr>
            <p:ph type="tbl" idx="1"/>
          </p:nvPr>
        </p:nvSpPr>
        <p:spPr>
          <a:xfrm>
            <a:off x="457200" y="1600202"/>
            <a:ext cx="8229600" cy="4530725"/>
          </a:xfrm>
        </p:spPr>
        <p:txBody>
          <a:bodyPr/>
          <a:lstStyle/>
          <a:p>
            <a:pPr lvl="0"/>
            <a:endParaRPr lang="en-US" noProof="0" smtClean="0"/>
          </a:p>
        </p:txBody>
      </p:sp>
      <p:sp>
        <p:nvSpPr>
          <p:cNvPr id="4" name="Rectangle 43"/>
          <p:cNvSpPr>
            <a:spLocks noGrp="1" noChangeArrowheads="1"/>
          </p:cNvSpPr>
          <p:nvPr>
            <p:ph type="dt" sz="half" idx="10"/>
          </p:nvPr>
        </p:nvSpPr>
        <p:spPr>
          <a:ln/>
        </p:spPr>
        <p:txBody>
          <a:bodyPr/>
          <a:lstStyle>
            <a:lvl1pPr>
              <a:defRPr/>
            </a:lvl1pPr>
          </a:lstStyle>
          <a:p>
            <a:pPr>
              <a:defRPr/>
            </a:pPr>
            <a:r>
              <a:rPr lang="en-US" altLang="en-US" smtClean="0">
                <a:solidFill>
                  <a:prstClr val="white">
                    <a:tint val="75000"/>
                  </a:prstClr>
                </a:solidFill>
              </a:rPr>
              <a:t>9/15/2019</a:t>
            </a:r>
            <a:endParaRPr lang="en-US" altLang="en-US">
              <a:solidFill>
                <a:prstClr val="white">
                  <a:tint val="75000"/>
                </a:prstClr>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r>
              <a:rPr lang="en-US" altLang="en-US" smtClean="0">
                <a:solidFill>
                  <a:prstClr val="white">
                    <a:tint val="75000"/>
                  </a:prstClr>
                </a:solidFill>
              </a:rPr>
              <a:t>Vijayawada CME</a:t>
            </a:r>
            <a:endParaRPr lang="en-US" altLang="en-US">
              <a:solidFill>
                <a:prstClr val="white">
                  <a:tint val="75000"/>
                </a:prstClr>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C79E727B-442B-4A27-ACA8-55531A3DC2C6}" type="slidenum">
              <a:rPr lang="en-US" altLang="en-US">
                <a:solidFill>
                  <a:prstClr val="white">
                    <a:tint val="75000"/>
                  </a:prstClr>
                </a:solidFill>
              </a:rPr>
              <a:pPr>
                <a:defRPr/>
              </a:pPr>
              <a:t>‹#›</a:t>
            </a:fld>
            <a:endParaRPr lang="en-US" altLang="en-US">
              <a:solidFill>
                <a:prstClr val="white">
                  <a:tint val="75000"/>
                </a:prstClr>
              </a:solidFill>
            </a:endParaRPr>
          </a:p>
        </p:txBody>
      </p:sp>
    </p:spTree>
    <p:extLst>
      <p:ext uri="{BB962C8B-B14F-4D97-AF65-F5344CB8AC3E}">
        <p14:creationId xmlns:p14="http://schemas.microsoft.com/office/powerpoint/2010/main" val="227375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5"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4"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5647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2" name="Rectangle 11"/>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5" y="753240"/>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8" y="2336884"/>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4" y="3030019"/>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4" y="3030019"/>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9017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8" name="Rectangle 7"/>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1783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5306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80"/>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6" y="2336878"/>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1191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8" y="753228"/>
            <a:ext cx="7210393"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5"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10242" y="2336879"/>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4160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3" y="753228"/>
            <a:ext cx="7210396"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0243" y="2336873"/>
            <a:ext cx="7210396"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63236" y="593619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3"/>
          </p:nvPr>
        </p:nvSpPr>
        <p:spPr>
          <a:xfrm>
            <a:off x="510242" y="5936199"/>
            <a:ext cx="5152995"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8047097" y="753238"/>
            <a:ext cx="865613"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17983282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63236"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3"/>
          </p:nvPr>
        </p:nvSpPr>
        <p:spPr>
          <a:xfrm>
            <a:off x="510241" y="5936189"/>
            <a:ext cx="5152995"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8047092" y="753228"/>
            <a:ext cx="865613"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420994510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m/url?sa=i&amp;source=images&amp;cd=&amp;ved=2ahUKEwjhk9u3uffjAhVKRo8KHUhEAioQjRx6BAgBEAQ&amp;url=https://commons.wikimedia.org/wiki/File:P_yes_green.svg&amp;psig=AOvVaw1PEDOpzX2O_zLgiHwZ2HWp&amp;ust=1565496842339321"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source=images&amp;cd=&amp;ved=2ahUKEwj059nXw_zjAhWEinAKHXCDA48QjRx6BAgBEAQ&amp;url=https://www.mountainside-medical.com/products/injectafer-ferric-carboxymaltose-injection-treat-iron-deficiency-anemia&amp;psig=AOvVaw3ej_Gqx3ilyFH8Rzdgekb9&amp;ust=1565671654787871"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com/url?sa=i&amp;source=images&amp;cd=&amp;ved=2ahUKEwjhk9u3uffjAhVKRo8KHUhEAioQjRx6BAgBEAQ&amp;url=https://commons.wikimedia.org/wiki/File:P_yes_green.svg&amp;psig=AOvVaw1PEDOpzX2O_zLgiHwZ2HWp&amp;ust=1565496842339321" TargetMode="Externa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26.jpe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com/url?sa=i&amp;source=images&amp;cd=&amp;ved=2ahUKEwjBhbaMyf_jAhVck3AKHYj6DIYQjRx6BAgBEAQ&amp;url=https://scera.org/event-category/special-event-puppet-shows/&amp;psig=AOvVaw1hKJAmpOPvi3A5cMPjpF1Z&amp;ust=1565776183681231" TargetMode="External"/><Relationship Id="rId2" Type="http://schemas.openxmlformats.org/officeDocument/2006/relationships/image" Target="../media/image28.jpeg"/><Relationship Id="rId1" Type="http://schemas.openxmlformats.org/officeDocument/2006/relationships/slideLayout" Target="../slideLayouts/slideLayout24.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google.com/url?sa=i&amp;source=images&amp;cd=&amp;ved=&amp;url=https://greengroundswell.com/sustainability-success-stories/2015/03/02/httpwww-dreamstime-comroyalty-free-stock-photos-happy-smiley-sad-ones-image10619228/&amp;psig=AOvVaw1bjc-PJrUysDqSphw1LOxX&amp;ust=1565777765796941" TargetMode="Externa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ngimage.net/wp-content/uploads/2018/06/historia-icono-png-4.png" TargetMode="Externa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ngimage.net/wp-content/uploads/2018/06/historia-icono-png-4.png" TargetMode="Externa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hyperlink" Target="http://www.artoi.it/wp-content/uploads/2013/11/Abstract_Giordano_Giulio2.pdf"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google.com/url?sa=i&amp;source=images&amp;cd=&amp;ved=2ahUKEwjhk9u3uffjAhVKRo8KHUhEAioQjRx6BAgBEAQ&amp;url=https://commons.wikimedia.org/wiki/File:P_yes_green.svg&amp;psig=AOvVaw1PEDOpzX2O_zLgiHwZ2HWp&amp;ust=1565496842339321" TargetMode="Externa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5.xml"/><Relationship Id="rId4" Type="http://schemas.openxmlformats.org/officeDocument/2006/relationships/image" Target="../media/image55.jpeg"/></Relationships>
</file>

<file path=ppt/slides/_rels/slide7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ngimage.net/wp-content/uploads/2018/06/historia-icono-png-4.png"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z="4800" dirty="0" smtClean="0"/>
              <a:t/>
            </a:r>
            <a:br>
              <a:rPr lang="en-IN" sz="4800" dirty="0" smtClean="0"/>
            </a:br>
            <a:endParaRPr lang="en-US" sz="4800" dirty="0"/>
          </a:p>
        </p:txBody>
      </p:sp>
      <p:sp>
        <p:nvSpPr>
          <p:cNvPr id="3" name="Subtitle 2"/>
          <p:cNvSpPr>
            <a:spLocks noGrp="1"/>
          </p:cNvSpPr>
          <p:nvPr>
            <p:ph type="subTitle" idx="1"/>
          </p:nvPr>
        </p:nvSpPr>
        <p:spPr/>
        <p:txBody>
          <a:bodyPr>
            <a:normAutofit/>
          </a:bodyPr>
          <a:lstStyle/>
          <a:p>
            <a:r>
              <a:rPr lang="en-US" sz="3200" dirty="0" smtClean="0"/>
              <a:t>Dr. Jyothika Desai</a:t>
            </a:r>
          </a:p>
          <a:p>
            <a:r>
              <a:rPr lang="en-US" sz="3200" dirty="0" smtClean="0"/>
              <a:t>Bengaluru</a:t>
            </a:r>
            <a:endParaRPr lang="en-US" sz="3200" dirty="0"/>
          </a:p>
        </p:txBody>
      </p:sp>
      <p:sp>
        <p:nvSpPr>
          <p:cNvPr id="4" name="Rectangle 3"/>
          <p:cNvSpPr/>
          <p:nvPr/>
        </p:nvSpPr>
        <p:spPr>
          <a:xfrm>
            <a:off x="6945196" y="3061444"/>
            <a:ext cx="2185214" cy="830997"/>
          </a:xfrm>
          <a:prstGeom prst="rect">
            <a:avLst/>
          </a:prstGeom>
        </p:spPr>
        <p:txBody>
          <a:bodyPr wrap="none">
            <a:spAutoFit/>
          </a:bodyPr>
          <a:lstStyle/>
          <a:p>
            <a:r>
              <a:rPr lang="en-IN" sz="2400" b="1" dirty="0" smtClean="0">
                <a:solidFill>
                  <a:schemeClr val="bg1"/>
                </a:solidFill>
              </a:rPr>
              <a:t>Pale to pink – </a:t>
            </a:r>
          </a:p>
          <a:p>
            <a:r>
              <a:rPr lang="en-IN" sz="2400" b="1" dirty="0" smtClean="0">
                <a:solidFill>
                  <a:schemeClr val="bg1"/>
                </a:solidFill>
              </a:rPr>
              <a:t>time to think</a:t>
            </a:r>
            <a:endParaRPr lang="en-IN" sz="2400" b="1" dirty="0">
              <a:solidFill>
                <a:schemeClr val="bg1"/>
              </a:solidFill>
            </a:endParaRPr>
          </a:p>
        </p:txBody>
      </p:sp>
      <p:sp>
        <p:nvSpPr>
          <p:cNvPr id="5" name="TextBox 4"/>
          <p:cNvSpPr txBox="1"/>
          <p:nvPr/>
        </p:nvSpPr>
        <p:spPr>
          <a:xfrm>
            <a:off x="323528" y="3061444"/>
            <a:ext cx="6212983" cy="584775"/>
          </a:xfrm>
          <a:prstGeom prst="rect">
            <a:avLst/>
          </a:prstGeom>
          <a:noFill/>
        </p:spPr>
        <p:txBody>
          <a:bodyPr wrap="none" rtlCol="0">
            <a:spAutoFit/>
          </a:bodyPr>
          <a:lstStyle/>
          <a:p>
            <a:r>
              <a:rPr lang="en-IN" sz="3200" dirty="0" smtClean="0"/>
              <a:t>Redefining Iron Supplementation</a:t>
            </a:r>
            <a:endParaRPr lang="en-IN" sz="3200" dirty="0"/>
          </a:p>
        </p:txBody>
      </p:sp>
      <p:sp>
        <p:nvSpPr>
          <p:cNvPr id="6" name="Date Placeholder 5"/>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7" name="Footer Placeholder 6"/>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8" name="Slide Number Placeholder 7"/>
          <p:cNvSpPr>
            <a:spLocks noGrp="1"/>
          </p:cNvSpPr>
          <p:nvPr>
            <p:ph type="sldNum" sz="quarter" idx="12"/>
          </p:nvPr>
        </p:nvSpPr>
        <p:spPr/>
        <p:txBody>
          <a:bodyPr/>
          <a:lstStyle/>
          <a:p>
            <a:fld id="{6D22F896-40B5-4ADD-8801-0D06FADFA095}" type="slidenum">
              <a:rPr lang="en-US" smtClean="0">
                <a:solidFill>
                  <a:prstClr val="white">
                    <a:tint val="75000"/>
                  </a:prstClr>
                </a:solidFill>
              </a:rPr>
              <a:pPr/>
              <a:t>1</a:t>
            </a:fld>
            <a:endParaRPr lang="en-US" dirty="0">
              <a:solidFill>
                <a:prstClr val="white">
                  <a:tint val="75000"/>
                </a:prstClr>
              </a:solidFill>
            </a:endParaRPr>
          </a:p>
        </p:txBody>
      </p:sp>
    </p:spTree>
    <p:extLst>
      <p:ext uri="{BB962C8B-B14F-4D97-AF65-F5344CB8AC3E}">
        <p14:creationId xmlns:p14="http://schemas.microsoft.com/office/powerpoint/2010/main" val="586451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7" name="Rectangle 9"/>
          <p:cNvSpPr>
            <a:spLocks noChangeArrowheads="1"/>
          </p:cNvSpPr>
          <p:nvPr/>
        </p:nvSpPr>
        <p:spPr bwMode="auto">
          <a:xfrm>
            <a:off x="431641" y="2060848"/>
            <a:ext cx="8280920" cy="3732176"/>
          </a:xfrm>
          <a:prstGeom prst="rect">
            <a:avLst/>
          </a:prstGeom>
          <a:noFill/>
          <a:ln w="9525">
            <a:noFill/>
            <a:miter lim="800000"/>
            <a:headEnd/>
            <a:tailEnd/>
          </a:ln>
          <a:effectLst/>
        </p:spPr>
        <p:txBody>
          <a:bodyPr wrap="square">
            <a:spAutoFit/>
          </a:bodyPr>
          <a:lstStyle/>
          <a:p>
            <a:pPr marL="457200" indent="-457200">
              <a:lnSpc>
                <a:spcPct val="120000"/>
              </a:lnSpc>
              <a:buClr>
                <a:schemeClr val="tx1"/>
              </a:buClr>
              <a:buFont typeface="Arial" charset="0"/>
              <a:buChar char="•"/>
            </a:pPr>
            <a:r>
              <a:rPr lang="en-US" sz="2800" dirty="0" smtClean="0"/>
              <a:t>It </a:t>
            </a:r>
            <a:r>
              <a:rPr lang="en-US" sz="2800" dirty="0"/>
              <a:t>is a measure of overall disease burden, expressed as the number of years lost due to ill-health, disability or early death. </a:t>
            </a:r>
            <a:endParaRPr lang="en-US" sz="2800" dirty="0" smtClean="0"/>
          </a:p>
          <a:p>
            <a:pPr marL="457200" indent="-457200">
              <a:lnSpc>
                <a:spcPct val="120000"/>
              </a:lnSpc>
              <a:buClr>
                <a:schemeClr val="tx1"/>
              </a:buClr>
              <a:buFont typeface="Arial" charset="0"/>
              <a:buChar char="•"/>
            </a:pPr>
            <a:r>
              <a:rPr lang="en-US" sz="2800" dirty="0" smtClean="0"/>
              <a:t>It </a:t>
            </a:r>
            <a:r>
              <a:rPr lang="en-US" sz="2800" dirty="0"/>
              <a:t>is an expression of years of life lost (YLL) and years lived with disability (YLD). </a:t>
            </a:r>
            <a:endParaRPr lang="en-US" sz="2800" dirty="0" smtClean="0"/>
          </a:p>
          <a:p>
            <a:pPr marL="457200" indent="-457200">
              <a:lnSpc>
                <a:spcPct val="120000"/>
              </a:lnSpc>
              <a:buClr>
                <a:schemeClr val="tx1"/>
              </a:buClr>
              <a:buFont typeface="Arial" charset="0"/>
              <a:buChar char="•"/>
            </a:pPr>
            <a:r>
              <a:rPr lang="en-US" sz="2800" dirty="0" smtClean="0"/>
              <a:t>DALYs </a:t>
            </a:r>
            <a:r>
              <a:rPr lang="en-US" sz="2800" dirty="0"/>
              <a:t>provide an overall view of the magnitude of economic losses to a population</a:t>
            </a:r>
          </a:p>
        </p:txBody>
      </p:sp>
      <p:sp>
        <p:nvSpPr>
          <p:cNvPr id="196618" name="Text Box 10"/>
          <p:cNvSpPr txBox="1">
            <a:spLocks noChangeArrowheads="1"/>
          </p:cNvSpPr>
          <p:nvPr/>
        </p:nvSpPr>
        <p:spPr bwMode="auto">
          <a:xfrm>
            <a:off x="179512" y="908720"/>
            <a:ext cx="7704856" cy="707886"/>
          </a:xfrm>
          <a:prstGeom prst="rect">
            <a:avLst/>
          </a:prstGeom>
          <a:noFill/>
          <a:ln w="9525">
            <a:solidFill>
              <a:srgbClr val="FF0000"/>
            </a:solidFill>
            <a:miter lim="800000"/>
            <a:headEnd/>
            <a:tailEnd/>
          </a:ln>
          <a:effectLst/>
        </p:spPr>
        <p:txBody>
          <a:bodyPr wrap="square">
            <a:spAutoFit/>
          </a:bodyPr>
          <a:lstStyle/>
          <a:p>
            <a:r>
              <a:rPr lang="en-US" sz="4000" dirty="0" smtClean="0">
                <a:solidFill>
                  <a:srgbClr val="C00000"/>
                </a:solidFill>
                <a:cs typeface="Tahoma" pitchFamily="34" charset="0"/>
              </a:rPr>
              <a:t>  </a:t>
            </a:r>
            <a:r>
              <a:rPr lang="en-US" sz="3600" dirty="0" smtClean="0">
                <a:cs typeface="Tahoma" pitchFamily="34" charset="0"/>
              </a:rPr>
              <a:t>Disability Adjusted Life Year: DALY</a:t>
            </a:r>
            <a:endParaRPr lang="en-US" sz="3600" dirty="0">
              <a:cs typeface="Tahoma" pitchFamily="34" charset="0"/>
            </a:endParaRPr>
          </a:p>
        </p:txBody>
      </p:sp>
      <p:sp>
        <p:nvSpPr>
          <p:cNvPr id="196619" name="Rectangle 11"/>
          <p:cNvSpPr>
            <a:spLocks noChangeArrowheads="1"/>
          </p:cNvSpPr>
          <p:nvPr/>
        </p:nvSpPr>
        <p:spPr bwMode="auto">
          <a:xfrm>
            <a:off x="3131840" y="6068136"/>
            <a:ext cx="3225435" cy="523220"/>
          </a:xfrm>
          <a:prstGeom prst="rect">
            <a:avLst/>
          </a:prstGeom>
          <a:noFill/>
          <a:ln w="57150" cmpd="thinThick">
            <a:solidFill>
              <a:schemeClr val="tx1"/>
            </a:solidFill>
            <a:miter lim="800000"/>
            <a:headEnd/>
            <a:tailEnd/>
          </a:ln>
          <a:effectLst/>
        </p:spPr>
        <p:txBody>
          <a:bodyPr wrap="none" anchor="ctr">
            <a:spAutoFit/>
          </a:bodyPr>
          <a:lstStyle/>
          <a:p>
            <a:pPr eaLnBrk="1" hangingPunct="1"/>
            <a:r>
              <a:rPr lang="en-US" sz="2800" b="1" dirty="0">
                <a:solidFill>
                  <a:srgbClr val="FFFF00"/>
                </a:solidFill>
              </a:rPr>
              <a:t>DALY = YLL + YLD </a:t>
            </a: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817566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64704"/>
            <a:ext cx="6221999" cy="1080938"/>
          </a:xfrm>
          <a:ln>
            <a:solidFill>
              <a:srgbClr val="FF0000"/>
            </a:solidFill>
          </a:ln>
        </p:spPr>
        <p:txBody>
          <a:bodyPr/>
          <a:lstStyle/>
          <a:p>
            <a:pPr lvl="0">
              <a:lnSpc>
                <a:spcPct val="100000"/>
              </a:lnSpc>
              <a:spcBef>
                <a:spcPts val="0"/>
              </a:spcBef>
            </a:pPr>
            <a:r>
              <a:rPr lang="en-US" sz="4000" dirty="0">
                <a:solidFill>
                  <a:prstClr val="white"/>
                </a:solidFill>
                <a:ea typeface="+mn-ea"/>
                <a:cs typeface="+mn-cs"/>
              </a:rPr>
              <a:t>Tests to assess iron status</a:t>
            </a:r>
          </a:p>
        </p:txBody>
      </p:sp>
      <p:sp>
        <p:nvSpPr>
          <p:cNvPr id="3" name="Content Placeholder 2"/>
          <p:cNvSpPr>
            <a:spLocks noGrp="1"/>
          </p:cNvSpPr>
          <p:nvPr>
            <p:ph idx="1"/>
          </p:nvPr>
        </p:nvSpPr>
        <p:spPr>
          <a:xfrm>
            <a:off x="899592" y="2276872"/>
            <a:ext cx="7210396" cy="4116463"/>
          </a:xfrm>
        </p:spPr>
        <p:txBody>
          <a:bodyPr>
            <a:normAutofit fontScale="92500" lnSpcReduction="10000"/>
          </a:bodyPr>
          <a:lstStyle/>
          <a:p>
            <a:pPr>
              <a:buFont typeface="Arial"/>
              <a:buChar char="•"/>
            </a:pPr>
            <a:r>
              <a:rPr lang="en-IN" sz="2800" dirty="0" smtClean="0">
                <a:latin typeface="proxima_nova_rgregular"/>
              </a:rPr>
              <a:t>Complete blood count (CBC)</a:t>
            </a:r>
          </a:p>
          <a:p>
            <a:pPr>
              <a:buFont typeface="Arial"/>
              <a:buChar char="•"/>
            </a:pPr>
            <a:r>
              <a:rPr lang="en-IN" sz="2800" dirty="0" smtClean="0">
                <a:latin typeface="proxima_nova_rgregular"/>
              </a:rPr>
              <a:t>Peripheral smear</a:t>
            </a:r>
          </a:p>
          <a:p>
            <a:pPr>
              <a:buFont typeface="Arial"/>
              <a:buChar char="•"/>
            </a:pPr>
            <a:r>
              <a:rPr lang="en-IN" sz="2800" dirty="0" smtClean="0">
                <a:latin typeface="proxima_nova_rgregular"/>
              </a:rPr>
              <a:t>Red cell indices: MCV, MCH</a:t>
            </a:r>
          </a:p>
          <a:p>
            <a:pPr>
              <a:buFont typeface="Arial"/>
              <a:buChar char="•"/>
            </a:pPr>
            <a:r>
              <a:rPr lang="en-IN" sz="2800" dirty="0" smtClean="0">
                <a:latin typeface="proxima_nova_rgregular"/>
              </a:rPr>
              <a:t>Serum iron, total iron-binding capacity (TIBC), and serum ferritin</a:t>
            </a:r>
          </a:p>
          <a:p>
            <a:pPr>
              <a:buFont typeface="Arial"/>
              <a:buChar char="•"/>
            </a:pPr>
            <a:r>
              <a:rPr lang="en-IN" sz="2800" dirty="0" err="1" smtClean="0">
                <a:latin typeface="proxima_nova_rgregular"/>
              </a:rPr>
              <a:t>Hemoglobin</a:t>
            </a:r>
            <a:r>
              <a:rPr lang="en-IN" sz="2800" dirty="0" smtClean="0">
                <a:latin typeface="proxima_nova_rgregular"/>
              </a:rPr>
              <a:t> electrophoresis and measurement of </a:t>
            </a:r>
            <a:r>
              <a:rPr lang="en-IN" sz="2800" dirty="0" err="1" smtClean="0">
                <a:latin typeface="proxima_nova_rgregular"/>
              </a:rPr>
              <a:t>hemoglobin</a:t>
            </a:r>
            <a:r>
              <a:rPr lang="en-IN" sz="2800" dirty="0" smtClean="0">
                <a:latin typeface="proxima_nova_rgregular"/>
              </a:rPr>
              <a:t> A </a:t>
            </a:r>
            <a:r>
              <a:rPr lang="en-IN" sz="2800" baseline="-25000" dirty="0" smtClean="0">
                <a:latin typeface="proxima_nova_rgregular"/>
              </a:rPr>
              <a:t>2</a:t>
            </a:r>
            <a:r>
              <a:rPr lang="en-IN" sz="2800" dirty="0" smtClean="0">
                <a:latin typeface="proxima_nova_rgregular"/>
              </a:rPr>
              <a:t> and fetal </a:t>
            </a:r>
            <a:r>
              <a:rPr lang="en-IN" sz="2800" dirty="0" err="1" smtClean="0">
                <a:latin typeface="proxima_nova_rgregular"/>
              </a:rPr>
              <a:t>hemoglobin</a:t>
            </a:r>
            <a:endParaRPr lang="en-IN" sz="2800" dirty="0" smtClean="0">
              <a:latin typeface="proxima_nova_rgregular"/>
            </a:endParaRPr>
          </a:p>
          <a:p>
            <a:pPr>
              <a:buFont typeface="Arial"/>
              <a:buChar char="•"/>
            </a:pPr>
            <a:r>
              <a:rPr lang="en-IN" sz="2800" dirty="0" smtClean="0">
                <a:latin typeface="proxima_nova_rgregular"/>
              </a:rPr>
              <a:t>Reticulocyte </a:t>
            </a:r>
            <a:r>
              <a:rPr lang="en-IN" sz="2800" dirty="0" err="1" smtClean="0">
                <a:latin typeface="proxima_nova_rgregular"/>
              </a:rPr>
              <a:t>hemoglobin</a:t>
            </a:r>
            <a:r>
              <a:rPr lang="en-IN" sz="2800" dirty="0" smtClean="0">
                <a:latin typeface="proxima_nova_rgregular"/>
              </a:rPr>
              <a:t> content</a:t>
            </a:r>
          </a:p>
          <a:p>
            <a:pPr>
              <a:buFont typeface="Arial"/>
              <a:buChar char="•"/>
            </a:pPr>
            <a:r>
              <a:rPr lang="en-IN" sz="2800" dirty="0" smtClean="0">
                <a:latin typeface="proxima_nova_rgregular"/>
              </a:rPr>
              <a:t>Bone Marrow stainable iron</a:t>
            </a:r>
          </a:p>
          <a:p>
            <a:pPr>
              <a:buFont typeface="Arial"/>
              <a:buChar char="•"/>
            </a:pPr>
            <a:endParaRPr lang="en-IN" sz="2800" dirty="0" smtClean="0">
              <a:latin typeface="proxima_nova_rgregular"/>
            </a:endParaRPr>
          </a:p>
          <a:p>
            <a:pPr>
              <a:buFont typeface="Arial"/>
              <a:buChar char="•"/>
            </a:pPr>
            <a:endParaRPr lang="en-IN" dirty="0" smtClean="0">
              <a:solidFill>
                <a:srgbClr val="2A2A2A"/>
              </a:solidFill>
              <a:latin typeface="proxima_nova_rgregular"/>
            </a:endParaRPr>
          </a:p>
          <a:p>
            <a:endParaRPr lang="en-IN" dirty="0"/>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761003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533" y="1772816"/>
            <a:ext cx="8424936" cy="4901803"/>
          </a:xfrm>
        </p:spPr>
        <p:txBody>
          <a:bodyPr>
            <a:noAutofit/>
          </a:bodyPr>
          <a:lstStyle/>
          <a:p>
            <a:r>
              <a:rPr lang="en-US" sz="2800" b="1" dirty="0" smtClean="0">
                <a:solidFill>
                  <a:schemeClr val="bg1"/>
                </a:solidFill>
              </a:rPr>
              <a:t>Serum Ferritin</a:t>
            </a:r>
            <a:r>
              <a:rPr lang="en-US" sz="2800" dirty="0" smtClean="0"/>
              <a:t>: </a:t>
            </a:r>
            <a:r>
              <a:rPr lang="en-US" dirty="0" smtClean="0"/>
              <a:t>&lt;15ng- 20ng/mL (N- 40-160ng/dl)</a:t>
            </a:r>
          </a:p>
          <a:p>
            <a:r>
              <a:rPr lang="en-US" sz="2800" b="1" dirty="0" smtClean="0">
                <a:solidFill>
                  <a:schemeClr val="bg1"/>
                </a:solidFill>
              </a:rPr>
              <a:t>Low Serum iron</a:t>
            </a:r>
            <a:r>
              <a:rPr lang="en-US" sz="2800" dirty="0" smtClean="0">
                <a:solidFill>
                  <a:schemeClr val="tx1"/>
                </a:solidFill>
              </a:rPr>
              <a:t>: </a:t>
            </a:r>
            <a:r>
              <a:rPr lang="en-US" dirty="0" smtClean="0">
                <a:solidFill>
                  <a:schemeClr val="tx1"/>
                </a:solidFill>
              </a:rPr>
              <a:t>(N- 65-165ug/dl) </a:t>
            </a:r>
          </a:p>
          <a:p>
            <a:r>
              <a:rPr lang="en-US" sz="2800" b="1" dirty="0">
                <a:solidFill>
                  <a:schemeClr val="bg1"/>
                </a:solidFill>
              </a:rPr>
              <a:t>E</a:t>
            </a:r>
            <a:r>
              <a:rPr lang="en-US" sz="2800" b="1" dirty="0" smtClean="0">
                <a:solidFill>
                  <a:schemeClr val="bg1"/>
                </a:solidFill>
              </a:rPr>
              <a:t>levated Transferrin (TIBC): </a:t>
            </a:r>
            <a:r>
              <a:rPr lang="en-US" dirty="0" smtClean="0">
                <a:solidFill>
                  <a:schemeClr val="tx1"/>
                </a:solidFill>
              </a:rPr>
              <a:t>(N- 300-360ug/dl)</a:t>
            </a:r>
          </a:p>
          <a:p>
            <a:r>
              <a:rPr lang="en-US" sz="2800" b="1" dirty="0">
                <a:solidFill>
                  <a:schemeClr val="bg1"/>
                </a:solidFill>
              </a:rPr>
              <a:t>L</a:t>
            </a:r>
            <a:r>
              <a:rPr lang="en-US" sz="2800" b="1" dirty="0" smtClean="0">
                <a:solidFill>
                  <a:schemeClr val="bg1"/>
                </a:solidFill>
              </a:rPr>
              <a:t>ow Transferrin saturation</a:t>
            </a:r>
            <a:r>
              <a:rPr lang="en-US" sz="2800" dirty="0" smtClean="0">
                <a:solidFill>
                  <a:schemeClr val="tx1"/>
                </a:solidFill>
              </a:rPr>
              <a:t>: </a:t>
            </a:r>
            <a:r>
              <a:rPr lang="en-US" dirty="0" smtClean="0">
                <a:solidFill>
                  <a:schemeClr val="tx1"/>
                </a:solidFill>
              </a:rPr>
              <a:t>&lt;16</a:t>
            </a:r>
            <a:r>
              <a:rPr lang="en-US" i="1" dirty="0" smtClean="0">
                <a:solidFill>
                  <a:schemeClr val="tx1"/>
                </a:solidFill>
              </a:rPr>
              <a:t>% (N- 35 -60%)</a:t>
            </a:r>
          </a:p>
          <a:p>
            <a:r>
              <a:rPr lang="en-US" sz="2800" b="1" dirty="0" smtClean="0">
                <a:solidFill>
                  <a:schemeClr val="bg1"/>
                </a:solidFill>
              </a:rPr>
              <a:t>Serum Transferrin Receptors</a:t>
            </a:r>
            <a:r>
              <a:rPr lang="en-US" sz="2800" dirty="0" smtClean="0">
                <a:solidFill>
                  <a:schemeClr val="tx1"/>
                </a:solidFill>
              </a:rPr>
              <a:t>: </a:t>
            </a:r>
            <a:r>
              <a:rPr lang="en-US" dirty="0" smtClean="0">
                <a:solidFill>
                  <a:schemeClr val="tx1"/>
                </a:solidFill>
              </a:rPr>
              <a:t>Elevated. Early indicator, unaffected by infection or inflammation</a:t>
            </a:r>
          </a:p>
          <a:p>
            <a:r>
              <a:rPr lang="en-US" sz="2800" b="1" dirty="0" smtClean="0">
                <a:solidFill>
                  <a:schemeClr val="bg1"/>
                </a:solidFill>
              </a:rPr>
              <a:t>Bone marrow stainable iron</a:t>
            </a:r>
            <a:r>
              <a:rPr lang="en-US" sz="2800" dirty="0" smtClean="0">
                <a:solidFill>
                  <a:schemeClr val="tx1"/>
                </a:solidFill>
              </a:rPr>
              <a:t>: </a:t>
            </a:r>
            <a:r>
              <a:rPr lang="en-US" dirty="0" smtClean="0">
                <a:solidFill>
                  <a:schemeClr val="tx1"/>
                </a:solidFill>
              </a:rPr>
              <a:t>absent in depleted iron stores</a:t>
            </a:r>
          </a:p>
          <a:p>
            <a:r>
              <a:rPr lang="en-US" sz="2800" b="1" dirty="0">
                <a:solidFill>
                  <a:schemeClr val="bg1"/>
                </a:solidFill>
              </a:rPr>
              <a:t>Red cell </a:t>
            </a:r>
            <a:r>
              <a:rPr lang="en-US" sz="2800" b="1" dirty="0" err="1">
                <a:solidFill>
                  <a:schemeClr val="bg1"/>
                </a:solidFill>
              </a:rPr>
              <a:t>Protoporphyrin</a:t>
            </a:r>
            <a:r>
              <a:rPr lang="en-US" sz="2800" dirty="0"/>
              <a:t>: </a:t>
            </a:r>
            <a:r>
              <a:rPr lang="en-US" dirty="0" smtClean="0"/>
              <a:t>80 µg/d ( N-30ug/dl)</a:t>
            </a:r>
            <a:endParaRPr lang="en-US" dirty="0"/>
          </a:p>
          <a:p>
            <a:endParaRPr lang="en-US" sz="2800" dirty="0">
              <a:solidFill>
                <a:schemeClr val="tx1"/>
              </a:solidFill>
            </a:endParaRPr>
          </a:p>
        </p:txBody>
      </p:sp>
      <p:sp>
        <p:nvSpPr>
          <p:cNvPr id="4" name="TextBox 3"/>
          <p:cNvSpPr txBox="1"/>
          <p:nvPr/>
        </p:nvSpPr>
        <p:spPr>
          <a:xfrm>
            <a:off x="1" y="332656"/>
            <a:ext cx="9144000" cy="707886"/>
          </a:xfrm>
          <a:prstGeom prst="rect">
            <a:avLst/>
          </a:prstGeom>
          <a:solidFill>
            <a:schemeClr val="bg1"/>
          </a:solidFill>
          <a:ln>
            <a:solidFill>
              <a:schemeClr val="bg1"/>
            </a:solidFill>
          </a:ln>
        </p:spPr>
        <p:txBody>
          <a:bodyPr wrap="square" rtlCol="0">
            <a:spAutoFit/>
          </a:bodyPr>
          <a:lstStyle/>
          <a:p>
            <a:r>
              <a:rPr lang="en-US" sz="4000" dirty="0" smtClean="0"/>
              <a:t>    </a:t>
            </a:r>
            <a:r>
              <a:rPr lang="en-US" sz="3600" dirty="0" smtClean="0"/>
              <a:t>Test Results indicating Iron Deficiency</a:t>
            </a:r>
            <a:endParaRPr lang="en-US" sz="3600" dirty="0"/>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12</a:t>
            </a:fld>
            <a:endParaRPr lang="en-US" dirty="0">
              <a:solidFill>
                <a:prstClr val="white">
                  <a:tint val="75000"/>
                </a:prstClr>
              </a:solidFill>
            </a:endParaRPr>
          </a:p>
        </p:txBody>
      </p:sp>
    </p:spTree>
    <p:extLst>
      <p:ext uri="{BB962C8B-B14F-4D97-AF65-F5344CB8AC3E}">
        <p14:creationId xmlns:p14="http://schemas.microsoft.com/office/powerpoint/2010/main" val="446381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29865" y="3462392"/>
            <a:ext cx="4401234" cy="3154167"/>
          </a:xfrm>
        </p:spPr>
        <p:txBody>
          <a:bodyPr>
            <a:noAutofit/>
          </a:bodyPr>
          <a:lstStyle/>
          <a:p>
            <a:r>
              <a:rPr lang="en-US" sz="3200" dirty="0" smtClean="0">
                <a:solidFill>
                  <a:schemeClr val="tx1"/>
                </a:solidFill>
              </a:rPr>
              <a:t>Parenteral iron?</a:t>
            </a:r>
          </a:p>
          <a:p>
            <a:r>
              <a:rPr lang="en-US" sz="3200" dirty="0" smtClean="0">
                <a:solidFill>
                  <a:schemeClr val="tx1"/>
                </a:solidFill>
              </a:rPr>
              <a:t>Newer preparations of oral iron?</a:t>
            </a:r>
          </a:p>
          <a:p>
            <a:r>
              <a:rPr lang="en-US" sz="3200" dirty="0" smtClean="0">
                <a:solidFill>
                  <a:schemeClr val="tx1"/>
                </a:solidFill>
              </a:rPr>
              <a:t>Novel ideas, any?</a:t>
            </a:r>
          </a:p>
        </p:txBody>
      </p:sp>
      <p:sp>
        <p:nvSpPr>
          <p:cNvPr id="3" name="TextBox 2"/>
          <p:cNvSpPr txBox="1"/>
          <p:nvPr/>
        </p:nvSpPr>
        <p:spPr>
          <a:xfrm>
            <a:off x="899592" y="429803"/>
            <a:ext cx="7438243" cy="1077218"/>
          </a:xfrm>
          <a:prstGeom prst="rect">
            <a:avLst/>
          </a:prstGeom>
          <a:solidFill>
            <a:schemeClr val="bg1"/>
          </a:solidFill>
          <a:ln>
            <a:solidFill>
              <a:schemeClr val="bg1"/>
            </a:solidFill>
          </a:ln>
        </p:spPr>
        <p:txBody>
          <a:bodyPr wrap="square" rtlCol="0">
            <a:spAutoFit/>
          </a:bodyPr>
          <a:lstStyle/>
          <a:p>
            <a:r>
              <a:rPr lang="en-US" sz="3200" dirty="0" smtClean="0"/>
              <a:t>   5 decades of various oral irons have  	  failed to eradicate anemia</a:t>
            </a:r>
            <a:endParaRPr lang="en-US" sz="3200" dirty="0"/>
          </a:p>
        </p:txBody>
      </p:sp>
      <p:sp>
        <p:nvSpPr>
          <p:cNvPr id="7" name="TextBox 6"/>
          <p:cNvSpPr txBox="1"/>
          <p:nvPr/>
        </p:nvSpPr>
        <p:spPr>
          <a:xfrm>
            <a:off x="1619672" y="2079234"/>
            <a:ext cx="7145404" cy="707886"/>
          </a:xfrm>
          <a:prstGeom prst="rect">
            <a:avLst/>
          </a:prstGeom>
          <a:noFill/>
        </p:spPr>
        <p:txBody>
          <a:bodyPr wrap="square" rtlCol="0">
            <a:spAutoFit/>
          </a:bodyPr>
          <a:lstStyle/>
          <a:p>
            <a:r>
              <a:rPr lang="en-US" sz="4000" dirty="0" smtClean="0">
                <a:solidFill>
                  <a:srgbClr val="FFFF00"/>
                </a:solidFill>
              </a:rPr>
              <a:t>What’s the way forward??</a:t>
            </a:r>
            <a:endParaRPr lang="en-US" sz="4000" dirty="0">
              <a:solidFill>
                <a:srgbClr val="FFFF00"/>
              </a:solidFill>
            </a:endParaRPr>
          </a:p>
        </p:txBody>
      </p:sp>
      <p:pic>
        <p:nvPicPr>
          <p:cNvPr id="3076" name="Picture 4" descr="Image result for CONFUSED MOVING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69406"/>
            <a:ext cx="3538364" cy="353836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val="3930024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e result for ye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3335153"/>
            <a:ext cx="2300063" cy="27627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51720" y="908720"/>
            <a:ext cx="4100803" cy="707886"/>
          </a:xfrm>
          <a:prstGeom prst="rect">
            <a:avLst/>
          </a:prstGeom>
          <a:ln>
            <a:solidFill>
              <a:srgbClr val="FF0000"/>
            </a:solidFill>
          </a:ln>
        </p:spPr>
        <p:txBody>
          <a:bodyPr wrap="none">
            <a:spAutoFit/>
          </a:bodyPr>
          <a:lstStyle/>
          <a:p>
            <a:r>
              <a:rPr lang="en-US" sz="4000" dirty="0" smtClean="0"/>
              <a:t>Intravenous </a:t>
            </a:r>
            <a:r>
              <a:rPr lang="en-US" sz="4000" dirty="0"/>
              <a:t>iron?</a:t>
            </a: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14</a:t>
            </a:fld>
            <a:endParaRPr lang="en-US" dirty="0">
              <a:solidFill>
                <a:prstClr val="white">
                  <a:tint val="75000"/>
                </a:prstClr>
              </a:solidFill>
            </a:endParaRPr>
          </a:p>
        </p:txBody>
      </p:sp>
    </p:spTree>
    <p:extLst>
      <p:ext uri="{BB962C8B-B14F-4D97-AF65-F5344CB8AC3E}">
        <p14:creationId xmlns:p14="http://schemas.microsoft.com/office/powerpoint/2010/main" val="8431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107" y="3861048"/>
            <a:ext cx="7633742" cy="2568063"/>
          </a:xfrm>
        </p:spPr>
        <p:txBody>
          <a:bodyPr>
            <a:noAutofit/>
          </a:bodyPr>
          <a:lstStyle/>
          <a:p>
            <a:r>
              <a:rPr lang="en-IN" sz="2800" dirty="0" smtClean="0">
                <a:solidFill>
                  <a:schemeClr val="tx1"/>
                </a:solidFill>
              </a:rPr>
              <a:t>Formulations </a:t>
            </a:r>
            <a:r>
              <a:rPr lang="en-IN" sz="2800" dirty="0">
                <a:solidFill>
                  <a:schemeClr val="tx1"/>
                </a:solidFill>
              </a:rPr>
              <a:t>differ in iron core size and in the type and density of the surrounding carbohydrate </a:t>
            </a:r>
            <a:r>
              <a:rPr lang="en-IN" sz="2800" dirty="0" smtClean="0">
                <a:solidFill>
                  <a:schemeClr val="tx1"/>
                </a:solidFill>
              </a:rPr>
              <a:t>shell </a:t>
            </a:r>
          </a:p>
          <a:p>
            <a:pPr lvl="1"/>
            <a:r>
              <a:rPr lang="en-IN" sz="2800" dirty="0" smtClean="0">
                <a:solidFill>
                  <a:srgbClr val="FFFF00"/>
                </a:solidFill>
              </a:rPr>
              <a:t>Iron Sucrose</a:t>
            </a:r>
          </a:p>
          <a:p>
            <a:pPr lvl="1"/>
            <a:r>
              <a:rPr lang="en-IN" sz="2800" dirty="0" smtClean="0">
                <a:solidFill>
                  <a:srgbClr val="FFFF00"/>
                </a:solidFill>
              </a:rPr>
              <a:t>Ferric Carboxymaltose FCM</a:t>
            </a:r>
          </a:p>
          <a:p>
            <a:pPr lvl="1"/>
            <a:r>
              <a:rPr lang="en-IN" sz="2800" dirty="0" err="1" smtClean="0">
                <a:solidFill>
                  <a:srgbClr val="FFFF00"/>
                </a:solidFill>
              </a:rPr>
              <a:t>Ferumoxytol</a:t>
            </a:r>
            <a:endParaRPr lang="en-IN" sz="2800" dirty="0" smtClean="0">
              <a:solidFill>
                <a:srgbClr val="FFFF00"/>
              </a:solidFill>
            </a:endParaRPr>
          </a:p>
          <a:p>
            <a:pPr lvl="1"/>
            <a:r>
              <a:rPr lang="en-IN" sz="2800" dirty="0">
                <a:solidFill>
                  <a:srgbClr val="FFFF00"/>
                </a:solidFill>
              </a:rPr>
              <a:t>I</a:t>
            </a:r>
            <a:r>
              <a:rPr lang="en-IN" sz="2800" dirty="0" smtClean="0">
                <a:solidFill>
                  <a:srgbClr val="FFFF00"/>
                </a:solidFill>
              </a:rPr>
              <a:t>ron </a:t>
            </a:r>
            <a:r>
              <a:rPr lang="en-IN" sz="2800" dirty="0" err="1" smtClean="0">
                <a:solidFill>
                  <a:srgbClr val="FFFF00"/>
                </a:solidFill>
              </a:rPr>
              <a:t>isomaltoside</a:t>
            </a:r>
            <a:r>
              <a:rPr lang="en-IN" sz="2800" dirty="0" smtClean="0">
                <a:solidFill>
                  <a:srgbClr val="FFFF00"/>
                </a:solidFill>
              </a:rPr>
              <a:t> IIM</a:t>
            </a:r>
            <a:endParaRPr lang="en-IN" sz="2800" dirty="0">
              <a:solidFill>
                <a:srgbClr val="FFFF00"/>
              </a:solidFill>
            </a:endParaRPr>
          </a:p>
          <a:p>
            <a:endParaRPr lang="en-US" sz="2800" dirty="0">
              <a:solidFill>
                <a:schemeClr val="tx1"/>
              </a:solidFill>
            </a:endParaRPr>
          </a:p>
        </p:txBody>
      </p:sp>
      <p:pic>
        <p:nvPicPr>
          <p:cNvPr id="1026" name="Picture 2" desc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4814397"/>
            <a:ext cx="1827106" cy="191462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67544" y="1988840"/>
            <a:ext cx="7633742" cy="173758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IN" sz="2800" dirty="0" smtClean="0">
                <a:solidFill>
                  <a:schemeClr val="tx1"/>
                </a:solidFill>
              </a:rPr>
              <a:t>IV iron formulations contain an iron core stabilized by a carbohydrate outer shell that maintains iron in a colloid form and controls its release</a:t>
            </a:r>
          </a:p>
        </p:txBody>
      </p:sp>
      <p:sp>
        <p:nvSpPr>
          <p:cNvPr id="6" name="TextBox 5"/>
          <p:cNvSpPr txBox="1"/>
          <p:nvPr/>
        </p:nvSpPr>
        <p:spPr>
          <a:xfrm>
            <a:off x="3059832" y="908720"/>
            <a:ext cx="1683474" cy="707886"/>
          </a:xfrm>
          <a:prstGeom prst="rect">
            <a:avLst/>
          </a:prstGeom>
          <a:noFill/>
          <a:ln>
            <a:solidFill>
              <a:srgbClr val="FF0000"/>
            </a:solidFill>
          </a:ln>
        </p:spPr>
        <p:txBody>
          <a:bodyPr wrap="none" rtlCol="0">
            <a:spAutoFit/>
          </a:bodyPr>
          <a:lstStyle/>
          <a:p>
            <a:r>
              <a:rPr lang="en-US" sz="4000" dirty="0" smtClean="0"/>
              <a:t>IV iron</a:t>
            </a:r>
            <a:endParaRPr lang="en-US" sz="4000" dirty="0"/>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15</a:t>
            </a:fld>
            <a:endParaRPr lang="en-US" dirty="0">
              <a:solidFill>
                <a:prstClr val="white">
                  <a:tint val="75000"/>
                </a:prstClr>
              </a:solidFill>
            </a:endParaRPr>
          </a:p>
        </p:txBody>
      </p:sp>
    </p:spTree>
    <p:extLst>
      <p:ext uri="{BB962C8B-B14F-4D97-AF65-F5344CB8AC3E}">
        <p14:creationId xmlns:p14="http://schemas.microsoft.com/office/powerpoint/2010/main" val="3676031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erinject.com/wp-content/uploads/2011/10/fer_fc_fig1_different_schematic.png"/>
          <p:cNvPicPr>
            <a:picLocks noChangeAspect="1" noChangeArrowheads="1"/>
          </p:cNvPicPr>
          <p:nvPr/>
        </p:nvPicPr>
        <p:blipFill>
          <a:blip r:embed="rId2"/>
          <a:srcRect/>
          <a:stretch>
            <a:fillRect/>
          </a:stretch>
        </p:blipFill>
        <p:spPr bwMode="auto">
          <a:xfrm>
            <a:off x="6372200" y="2420888"/>
            <a:ext cx="2430537" cy="1652070"/>
          </a:xfrm>
          <a:prstGeom prst="rect">
            <a:avLst/>
          </a:prstGeom>
          <a:noFill/>
          <a:ln w="9525">
            <a:noFill/>
            <a:miter lim="800000"/>
            <a:headEnd/>
            <a:tailEnd/>
          </a:ln>
        </p:spPr>
      </p:pic>
      <p:sp>
        <p:nvSpPr>
          <p:cNvPr id="5" name="Content Placeholder 5"/>
          <p:cNvSpPr txBox="1">
            <a:spLocks/>
          </p:cNvSpPr>
          <p:nvPr/>
        </p:nvSpPr>
        <p:spPr>
          <a:xfrm>
            <a:off x="5909568" y="6104616"/>
            <a:ext cx="2458733" cy="46483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dirty="0" smtClean="0">
                <a:solidFill>
                  <a:schemeClr val="tx1"/>
                </a:solidFill>
                <a:ea typeface="ＭＳ Ｐゴシック" charset="-128"/>
              </a:rPr>
              <a:t>US FDA &amp; </a:t>
            </a:r>
            <a:r>
              <a:rPr lang="en-US" smtClean="0">
                <a:solidFill>
                  <a:schemeClr val="tx1"/>
                </a:solidFill>
                <a:ea typeface="ＭＳ Ｐゴシック" charset="-128"/>
              </a:rPr>
              <a:t>DCGI approved</a:t>
            </a:r>
            <a:endParaRPr lang="en-US" dirty="0" smtClean="0">
              <a:solidFill>
                <a:schemeClr val="tx1"/>
              </a:solidFill>
              <a:ea typeface="ＭＳ Ｐゴシック" charset="-128"/>
            </a:endParaRPr>
          </a:p>
        </p:txBody>
      </p:sp>
      <p:sp>
        <p:nvSpPr>
          <p:cNvPr id="6" name="Rectangle 6"/>
          <p:cNvSpPr>
            <a:spLocks noChangeArrowheads="1"/>
          </p:cNvSpPr>
          <p:nvPr/>
        </p:nvSpPr>
        <p:spPr bwMode="auto">
          <a:xfrm>
            <a:off x="1253330" y="4221088"/>
            <a:ext cx="7072472" cy="2246769"/>
          </a:xfrm>
          <a:prstGeom prst="rect">
            <a:avLst/>
          </a:prstGeom>
          <a:noFill/>
          <a:ln w="19050">
            <a:noFill/>
            <a:miter lim="800000"/>
            <a:headEnd/>
            <a:tailEnd/>
          </a:ln>
        </p:spPr>
        <p:txBody>
          <a:bodyPr wrap="square">
            <a:spAutoFit/>
          </a:bodyPr>
          <a:lstStyle/>
          <a:p>
            <a:r>
              <a:rPr lang="en-IN" sz="2800" dirty="0" smtClean="0"/>
              <a:t>Safe, swift and sure, this is </a:t>
            </a:r>
            <a:r>
              <a:rPr lang="en-IN" sz="2800" dirty="0"/>
              <a:t>the first high-dose, </a:t>
            </a:r>
            <a:r>
              <a:rPr lang="en-IN" sz="2800" dirty="0" smtClean="0"/>
              <a:t>non-dextran IV </a:t>
            </a:r>
            <a:r>
              <a:rPr lang="en-IN" sz="2800" dirty="0"/>
              <a:t>iron indicated for a "broad patient population" with </a:t>
            </a:r>
            <a:r>
              <a:rPr lang="en-IN" sz="2800" dirty="0" smtClean="0"/>
              <a:t>IDA</a:t>
            </a:r>
          </a:p>
          <a:p>
            <a:r>
              <a:rPr lang="en-IN" sz="2800" dirty="0"/>
              <a:t>It elicits a 5-fold </a:t>
            </a:r>
            <a:r>
              <a:rPr lang="en-IN" sz="2800" dirty="0" err="1"/>
              <a:t>erythropoietic</a:t>
            </a:r>
            <a:r>
              <a:rPr lang="en-IN" sz="2800" dirty="0"/>
              <a:t> response in normal </a:t>
            </a:r>
            <a:r>
              <a:rPr lang="en-IN" sz="2800" dirty="0" smtClean="0"/>
              <a:t>individuals</a:t>
            </a:r>
            <a:endParaRPr lang="en-IN" sz="2800" dirty="0"/>
          </a:p>
        </p:txBody>
      </p:sp>
      <p:sp>
        <p:nvSpPr>
          <p:cNvPr id="7" name="Rectangle 6"/>
          <p:cNvSpPr/>
          <p:nvPr/>
        </p:nvSpPr>
        <p:spPr>
          <a:xfrm>
            <a:off x="872020" y="2729628"/>
            <a:ext cx="1894298" cy="1350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95656" y="2896885"/>
            <a:ext cx="1639201" cy="1015663"/>
          </a:xfrm>
          <a:prstGeom prst="rect">
            <a:avLst/>
          </a:prstGeom>
          <a:solidFill>
            <a:srgbClr val="FF7E79"/>
          </a:solidFill>
          <a:ln>
            <a:solidFill>
              <a:srgbClr val="C00000"/>
            </a:solidFill>
          </a:ln>
        </p:spPr>
        <p:txBody>
          <a:bodyPr wrap="square" rtlCol="0">
            <a:spAutoFit/>
          </a:bodyPr>
          <a:lstStyle/>
          <a:p>
            <a:pPr algn="ctr"/>
            <a:r>
              <a:rPr lang="en-US" sz="6000" dirty="0" smtClean="0"/>
              <a:t>FCM</a:t>
            </a:r>
            <a:endParaRPr lang="en-US" sz="6000" dirty="0"/>
          </a:p>
        </p:txBody>
      </p:sp>
      <p:sp>
        <p:nvSpPr>
          <p:cNvPr id="9" name="TextBox 8"/>
          <p:cNvSpPr txBox="1"/>
          <p:nvPr/>
        </p:nvSpPr>
        <p:spPr>
          <a:xfrm>
            <a:off x="1675039" y="908720"/>
            <a:ext cx="5942652" cy="707886"/>
          </a:xfrm>
          <a:prstGeom prst="rect">
            <a:avLst/>
          </a:prstGeom>
          <a:noFill/>
          <a:ln>
            <a:solidFill>
              <a:srgbClr val="FF0000"/>
            </a:solidFill>
          </a:ln>
        </p:spPr>
        <p:txBody>
          <a:bodyPr wrap="none" rtlCol="0">
            <a:spAutoFit/>
          </a:bodyPr>
          <a:lstStyle/>
          <a:p>
            <a:r>
              <a:rPr lang="en-US" sz="4000" dirty="0" smtClean="0"/>
              <a:t>IV Ferric Carboxymaltose</a:t>
            </a:r>
            <a:endParaRPr lang="en-US" sz="4000" dirty="0"/>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10" name="Slide Number Placeholder 9"/>
          <p:cNvSpPr>
            <a:spLocks noGrp="1"/>
          </p:cNvSpPr>
          <p:nvPr>
            <p:ph type="sldNum" sz="quarter" idx="12"/>
          </p:nvPr>
        </p:nvSpPr>
        <p:spPr/>
        <p:txBody>
          <a:bodyPr/>
          <a:lstStyle/>
          <a:p>
            <a:fld id="{6D22F896-40B5-4ADD-8801-0D06FADFA095}" type="slidenum">
              <a:rPr lang="en-US" smtClean="0">
                <a:solidFill>
                  <a:prstClr val="white">
                    <a:tint val="75000"/>
                  </a:prstClr>
                </a:solidFill>
              </a:rPr>
              <a:pPr/>
              <a:t>16</a:t>
            </a:fld>
            <a:endParaRPr lang="en-US" dirty="0">
              <a:solidFill>
                <a:prstClr val="white">
                  <a:tint val="75000"/>
                </a:prstClr>
              </a:solidFill>
            </a:endParaRPr>
          </a:p>
        </p:txBody>
      </p:sp>
    </p:spTree>
    <p:extLst>
      <p:ext uri="{BB962C8B-B14F-4D97-AF65-F5344CB8AC3E}">
        <p14:creationId xmlns:p14="http://schemas.microsoft.com/office/powerpoint/2010/main" val="448989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483768" y="260648"/>
            <a:ext cx="6203121" cy="2861352"/>
          </a:xfrm>
          <a:ln w="28575">
            <a:solidFill>
              <a:srgbClr val="C00000"/>
            </a:solidFill>
          </a:ln>
        </p:spPr>
        <p:txBody>
          <a:bodyPr>
            <a:noAutofit/>
          </a:bodyPr>
          <a:lstStyle/>
          <a:p>
            <a:pPr marL="0" indent="0">
              <a:buNone/>
            </a:pPr>
            <a:r>
              <a:rPr lang="en-US" sz="2800" b="1" dirty="0" smtClean="0">
                <a:solidFill>
                  <a:schemeClr val="bg1"/>
                </a:solidFill>
                <a:ea typeface="ＭＳ Ｐゴシック" charset="-128"/>
              </a:rPr>
              <a:t>Therapy:</a:t>
            </a:r>
          </a:p>
          <a:p>
            <a:r>
              <a:rPr lang="en-US" sz="2800" dirty="0" smtClean="0">
                <a:solidFill>
                  <a:schemeClr val="tx1"/>
                </a:solidFill>
                <a:ea typeface="ＭＳ Ｐゴシック" charset="-128"/>
              </a:rPr>
              <a:t>Supplied as 500mg and 1000mg vials</a:t>
            </a:r>
          </a:p>
          <a:p>
            <a:r>
              <a:rPr lang="en-US" sz="2800" dirty="0" smtClean="0">
                <a:solidFill>
                  <a:schemeClr val="tx1"/>
                </a:solidFill>
                <a:ea typeface="ＭＳ Ｐゴシック" charset="-128"/>
              </a:rPr>
              <a:t>Maximum dose 1000mg in one week</a:t>
            </a:r>
          </a:p>
          <a:p>
            <a:r>
              <a:rPr lang="en-US" sz="2800" dirty="0" smtClean="0">
                <a:solidFill>
                  <a:schemeClr val="tx1"/>
                </a:solidFill>
                <a:ea typeface="ＭＳ Ｐゴシック" charset="-128"/>
              </a:rPr>
              <a:t>IV infusion over 15 to 20 minutes, in NS only</a:t>
            </a:r>
          </a:p>
          <a:p>
            <a:r>
              <a:rPr lang="en-US" sz="2800" dirty="0" smtClean="0">
                <a:solidFill>
                  <a:schemeClr val="tx1"/>
                </a:solidFill>
                <a:ea typeface="ＭＳ Ｐゴシック" charset="-128"/>
              </a:rPr>
              <a:t>If needed, injection may be </a:t>
            </a:r>
            <a:r>
              <a:rPr lang="en-US" sz="2800" dirty="0" err="1" smtClean="0">
                <a:solidFill>
                  <a:schemeClr val="tx1"/>
                </a:solidFill>
                <a:ea typeface="ＭＳ Ｐゴシック" charset="-128"/>
              </a:rPr>
              <a:t>rpted</a:t>
            </a:r>
            <a:endParaRPr lang="en-IN" sz="2800" dirty="0" smtClean="0">
              <a:solidFill>
                <a:schemeClr val="tx1"/>
              </a:solidFill>
              <a:ea typeface="ＭＳ Ｐゴシック" charset="-128"/>
            </a:endParaRPr>
          </a:p>
        </p:txBody>
      </p:sp>
      <p:sp>
        <p:nvSpPr>
          <p:cNvPr id="7" name="Content Placeholder 4"/>
          <p:cNvSpPr txBox="1">
            <a:spLocks/>
          </p:cNvSpPr>
          <p:nvPr/>
        </p:nvSpPr>
        <p:spPr>
          <a:xfrm>
            <a:off x="1979712" y="3645024"/>
            <a:ext cx="6912768" cy="2984641"/>
          </a:xfrm>
          <a:prstGeom prst="rect">
            <a:avLst/>
          </a:prstGeom>
          <a:ln w="28575">
            <a:solidFill>
              <a:srgbClr val="C00000"/>
            </a:solidFill>
          </a:ln>
        </p:spPr>
        <p:txBody>
          <a:bodyPr vert="horz" lIns="91440" tIns="45720" rIns="91440" bIns="45720" rtlCol="0">
            <a:normAutofit fontScale="850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defRPr/>
            </a:pPr>
            <a:r>
              <a:rPr lang="en-US" sz="2800" b="1" dirty="0" smtClean="0">
                <a:solidFill>
                  <a:schemeClr val="bg1"/>
                </a:solidFill>
              </a:rPr>
              <a:t>Response:</a:t>
            </a:r>
          </a:p>
          <a:p>
            <a:pPr>
              <a:defRPr/>
            </a:pPr>
            <a:r>
              <a:rPr lang="en-US" sz="2800" dirty="0" smtClean="0">
                <a:solidFill>
                  <a:schemeClr val="tx1"/>
                </a:solidFill>
              </a:rPr>
              <a:t>Patients report a feeling of wellness in 3 </a:t>
            </a:r>
            <a:r>
              <a:rPr lang="mr-IN" sz="2800" dirty="0" smtClean="0">
                <a:solidFill>
                  <a:schemeClr val="tx1"/>
                </a:solidFill>
              </a:rPr>
              <a:t>–</a:t>
            </a:r>
            <a:r>
              <a:rPr lang="en-US" sz="2800" dirty="0" smtClean="0">
                <a:solidFill>
                  <a:schemeClr val="tx1"/>
                </a:solidFill>
              </a:rPr>
              <a:t> 4 days</a:t>
            </a:r>
          </a:p>
          <a:p>
            <a:pPr>
              <a:defRPr/>
            </a:pPr>
            <a:r>
              <a:rPr lang="en-US" sz="2800" dirty="0" err="1" smtClean="0">
                <a:solidFill>
                  <a:schemeClr val="tx1"/>
                </a:solidFill>
              </a:rPr>
              <a:t>Reticulocytosis</a:t>
            </a:r>
            <a:r>
              <a:rPr lang="en-US" sz="2800" dirty="0" smtClean="0">
                <a:solidFill>
                  <a:schemeClr val="tx1"/>
                </a:solidFill>
              </a:rPr>
              <a:t> in 5 </a:t>
            </a:r>
            <a:r>
              <a:rPr lang="mr-IN" sz="2800" dirty="0" smtClean="0">
                <a:solidFill>
                  <a:schemeClr val="tx1"/>
                </a:solidFill>
              </a:rPr>
              <a:t>–</a:t>
            </a:r>
            <a:r>
              <a:rPr lang="en-US" sz="2800" dirty="0" smtClean="0">
                <a:solidFill>
                  <a:schemeClr val="tx1"/>
                </a:solidFill>
              </a:rPr>
              <a:t> 7 days</a:t>
            </a:r>
          </a:p>
          <a:p>
            <a:pPr>
              <a:defRPr/>
            </a:pPr>
            <a:r>
              <a:rPr lang="en-US" sz="2800" dirty="0" smtClean="0">
                <a:solidFill>
                  <a:schemeClr val="tx1"/>
                </a:solidFill>
              </a:rPr>
              <a:t>Rise in hemoglobin in 10 </a:t>
            </a:r>
            <a:r>
              <a:rPr lang="mr-IN" sz="2800" dirty="0" smtClean="0">
                <a:solidFill>
                  <a:schemeClr val="tx1"/>
                </a:solidFill>
              </a:rPr>
              <a:t>–</a:t>
            </a:r>
            <a:r>
              <a:rPr lang="en-US" sz="2800" dirty="0" smtClean="0">
                <a:solidFill>
                  <a:schemeClr val="tx1"/>
                </a:solidFill>
              </a:rPr>
              <a:t> 12 days, continues</a:t>
            </a:r>
          </a:p>
          <a:p>
            <a:pPr>
              <a:defRPr/>
            </a:pPr>
            <a:r>
              <a:rPr lang="en-US" sz="2800" dirty="0" smtClean="0">
                <a:solidFill>
                  <a:schemeClr val="tx1"/>
                </a:solidFill>
              </a:rPr>
              <a:t>Improvement in red cell indices in </a:t>
            </a:r>
            <a:r>
              <a:rPr lang="en-US" sz="2800" dirty="0">
                <a:solidFill>
                  <a:schemeClr val="tx1"/>
                </a:solidFill>
              </a:rPr>
              <a:t>10 </a:t>
            </a:r>
            <a:r>
              <a:rPr lang="mr-IN" sz="2800" dirty="0">
                <a:solidFill>
                  <a:schemeClr val="tx1"/>
                </a:solidFill>
              </a:rPr>
              <a:t>–</a:t>
            </a:r>
            <a:r>
              <a:rPr lang="en-US" sz="2800" dirty="0">
                <a:solidFill>
                  <a:schemeClr val="tx1"/>
                </a:solidFill>
              </a:rPr>
              <a:t> 12 days</a:t>
            </a:r>
          </a:p>
          <a:p>
            <a:pPr>
              <a:defRPr/>
            </a:pPr>
            <a:endParaRPr lang="en-IN" sz="2800" dirty="0">
              <a:solidFill>
                <a:schemeClr val="tx1"/>
              </a:solidFill>
            </a:endParaRPr>
          </a:p>
        </p:txBody>
      </p:sp>
      <p:sp>
        <p:nvSpPr>
          <p:cNvPr id="8" name="Rectangle 7"/>
          <p:cNvSpPr/>
          <p:nvPr/>
        </p:nvSpPr>
        <p:spPr>
          <a:xfrm>
            <a:off x="202274" y="1772816"/>
            <a:ext cx="1894298" cy="1350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371" y="1940073"/>
            <a:ext cx="1639201" cy="1015663"/>
          </a:xfrm>
          <a:prstGeom prst="rect">
            <a:avLst/>
          </a:prstGeom>
          <a:solidFill>
            <a:srgbClr val="FF7E79"/>
          </a:solidFill>
          <a:ln>
            <a:solidFill>
              <a:srgbClr val="C00000"/>
            </a:solidFill>
          </a:ln>
        </p:spPr>
        <p:txBody>
          <a:bodyPr wrap="square" rtlCol="0">
            <a:spAutoFit/>
          </a:bodyPr>
          <a:lstStyle/>
          <a:p>
            <a:pPr algn="ctr"/>
            <a:r>
              <a:rPr lang="en-US" sz="6000" dirty="0" smtClean="0"/>
              <a:t>FCM</a:t>
            </a:r>
            <a:endParaRPr lang="en-US" sz="6000" dirty="0"/>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17</a:t>
            </a:fld>
            <a:endParaRPr lang="en-US" dirty="0">
              <a:solidFill>
                <a:prstClr val="white">
                  <a:tint val="75000"/>
                </a:prstClr>
              </a:solidFill>
            </a:endParaRPr>
          </a:p>
        </p:txBody>
      </p:sp>
    </p:spTree>
    <p:extLst>
      <p:ext uri="{BB962C8B-B14F-4D97-AF65-F5344CB8AC3E}">
        <p14:creationId xmlns:p14="http://schemas.microsoft.com/office/powerpoint/2010/main" val="1707116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656712" y="3912199"/>
            <a:ext cx="2013050" cy="1181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69891" y="2018380"/>
            <a:ext cx="6782270" cy="3450855"/>
          </a:xfrm>
        </p:spPr>
        <p:txBody>
          <a:bodyPr>
            <a:noAutofit/>
          </a:bodyPr>
          <a:lstStyle/>
          <a:p>
            <a:r>
              <a:rPr lang="en-US" dirty="0" smtClean="0">
                <a:solidFill>
                  <a:schemeClr val="tx1"/>
                </a:solidFill>
              </a:rPr>
              <a:t>Safe when given in 2</a:t>
            </a:r>
            <a:r>
              <a:rPr lang="en-US" baseline="30000" dirty="0" smtClean="0">
                <a:solidFill>
                  <a:schemeClr val="tx1"/>
                </a:solidFill>
              </a:rPr>
              <a:t>nd</a:t>
            </a:r>
            <a:r>
              <a:rPr lang="en-US" dirty="0" smtClean="0">
                <a:solidFill>
                  <a:schemeClr val="tx1"/>
                </a:solidFill>
              </a:rPr>
              <a:t> and 3</a:t>
            </a:r>
            <a:r>
              <a:rPr lang="en-US" baseline="30000" dirty="0" smtClean="0">
                <a:solidFill>
                  <a:schemeClr val="tx1"/>
                </a:solidFill>
              </a:rPr>
              <a:t>rd</a:t>
            </a:r>
            <a:r>
              <a:rPr lang="en-US" dirty="0" smtClean="0">
                <a:solidFill>
                  <a:schemeClr val="tx1"/>
                </a:solidFill>
              </a:rPr>
              <a:t> trimesters</a:t>
            </a:r>
          </a:p>
          <a:p>
            <a:r>
              <a:rPr lang="en-US" dirty="0" smtClean="0">
                <a:solidFill>
                  <a:schemeClr val="tx1"/>
                </a:solidFill>
              </a:rPr>
              <a:t>FCM 500mg or 1000mg may be given</a:t>
            </a:r>
          </a:p>
          <a:p>
            <a:r>
              <a:rPr lang="en-US" dirty="0" smtClean="0">
                <a:solidFill>
                  <a:schemeClr val="tx1"/>
                </a:solidFill>
              </a:rPr>
              <a:t>Improves the iron status in 2 weeks, to safe levels</a:t>
            </a:r>
          </a:p>
          <a:p>
            <a:r>
              <a:rPr lang="en-US" dirty="0" smtClean="0">
                <a:solidFill>
                  <a:schemeClr val="tx1"/>
                </a:solidFill>
              </a:rPr>
              <a:t>Reduces maternal morbidity </a:t>
            </a:r>
            <a:r>
              <a:rPr lang="mr-IN" dirty="0" smtClean="0">
                <a:solidFill>
                  <a:schemeClr val="tx1"/>
                </a:solidFill>
              </a:rPr>
              <a:t>–</a:t>
            </a:r>
            <a:r>
              <a:rPr lang="en-US" dirty="0" smtClean="0">
                <a:solidFill>
                  <a:schemeClr val="tx1"/>
                </a:solidFill>
              </a:rPr>
              <a:t> avoids blood transfusion</a:t>
            </a:r>
          </a:p>
          <a:p>
            <a:r>
              <a:rPr lang="en-US" dirty="0" smtClean="0">
                <a:solidFill>
                  <a:schemeClr val="tx1"/>
                </a:solidFill>
              </a:rPr>
              <a:t>Averts maternal mortality</a:t>
            </a:r>
          </a:p>
          <a:p>
            <a:r>
              <a:rPr lang="en-US" dirty="0" smtClean="0">
                <a:solidFill>
                  <a:schemeClr val="tx1"/>
                </a:solidFill>
              </a:rPr>
              <a:t>Gives a better iron status to the newborn</a:t>
            </a:r>
            <a:endParaRPr lang="en-US" dirty="0">
              <a:solidFill>
                <a:schemeClr val="tx1"/>
              </a:solidFill>
            </a:endParaRPr>
          </a:p>
        </p:txBody>
      </p:sp>
      <p:sp>
        <p:nvSpPr>
          <p:cNvPr id="4" name="Rectangle 3"/>
          <p:cNvSpPr/>
          <p:nvPr/>
        </p:nvSpPr>
        <p:spPr>
          <a:xfrm>
            <a:off x="467544" y="974631"/>
            <a:ext cx="7035900" cy="707886"/>
          </a:xfrm>
          <a:prstGeom prst="rect">
            <a:avLst/>
          </a:prstGeom>
          <a:ln>
            <a:solidFill>
              <a:srgbClr val="FF0000"/>
            </a:solidFill>
          </a:ln>
        </p:spPr>
        <p:txBody>
          <a:bodyPr wrap="none">
            <a:spAutoFit/>
          </a:bodyPr>
          <a:lstStyle/>
          <a:p>
            <a:r>
              <a:rPr lang="en-US" sz="4000" dirty="0" smtClean="0"/>
              <a:t>Is FCM safe during pregnancy?</a:t>
            </a:r>
            <a:endParaRPr lang="en-US" sz="4000" dirty="0"/>
          </a:p>
        </p:txBody>
      </p:sp>
      <p:sp>
        <p:nvSpPr>
          <p:cNvPr id="5" name="Rectangle 4"/>
          <p:cNvSpPr/>
          <p:nvPr/>
        </p:nvSpPr>
        <p:spPr>
          <a:xfrm>
            <a:off x="1642423" y="5539563"/>
            <a:ext cx="6420557" cy="1477328"/>
          </a:xfrm>
          <a:prstGeom prst="rect">
            <a:avLst/>
          </a:prstGeom>
          <a:solidFill>
            <a:schemeClr val="accent1"/>
          </a:solidFill>
        </p:spPr>
        <p:txBody>
          <a:bodyPr wrap="square">
            <a:spAutoFit/>
          </a:bodyPr>
          <a:lstStyle/>
          <a:p>
            <a:pPr algn="just"/>
            <a:r>
              <a:rPr lang="en-US" sz="2400" dirty="0">
                <a:solidFill>
                  <a:schemeClr val="bg1"/>
                </a:solidFill>
              </a:rPr>
              <a:t>29.8% of women who were not previously anemic during pregnancy become anemic after delivery </a:t>
            </a:r>
            <a:endParaRPr lang="en-US" sz="2400" dirty="0" smtClean="0">
              <a:solidFill>
                <a:schemeClr val="bg1"/>
              </a:solidFill>
            </a:endParaRPr>
          </a:p>
          <a:p>
            <a:pPr algn="r"/>
            <a:r>
              <a:rPr lang="en-US" dirty="0" smtClean="0"/>
              <a:t>- </a:t>
            </a:r>
            <a:r>
              <a:rPr lang="en-US" sz="1600" dirty="0" smtClean="0"/>
              <a:t>Pregnancy </a:t>
            </a:r>
            <a:r>
              <a:rPr lang="en-US" sz="1600" dirty="0"/>
              <a:t>nutrition surveillance 2007 </a:t>
            </a:r>
            <a:r>
              <a:rPr lang="en-US" sz="1600" dirty="0" smtClean="0"/>
              <a:t>report</a:t>
            </a:r>
            <a:endParaRPr lang="en-US" sz="1600" dirty="0"/>
          </a:p>
        </p:txBody>
      </p:sp>
      <p:sp>
        <p:nvSpPr>
          <p:cNvPr id="7" name="TextBox 6"/>
          <p:cNvSpPr txBox="1"/>
          <p:nvPr/>
        </p:nvSpPr>
        <p:spPr>
          <a:xfrm>
            <a:off x="6684975" y="4129123"/>
            <a:ext cx="1890261" cy="707886"/>
          </a:xfrm>
          <a:prstGeom prst="rect">
            <a:avLst/>
          </a:prstGeom>
          <a:noFill/>
        </p:spPr>
        <p:txBody>
          <a:bodyPr wrap="none" rtlCol="0">
            <a:spAutoFit/>
          </a:bodyPr>
          <a:lstStyle/>
          <a:p>
            <a:r>
              <a:rPr lang="en-US" sz="2000" dirty="0" smtClean="0">
                <a:solidFill>
                  <a:schemeClr val="bg1"/>
                </a:solidFill>
              </a:rPr>
              <a:t>50</a:t>
            </a:r>
            <a:r>
              <a:rPr lang="mr-IN" sz="2000" dirty="0" smtClean="0">
                <a:solidFill>
                  <a:schemeClr val="bg1"/>
                </a:solidFill>
              </a:rPr>
              <a:t>–</a:t>
            </a:r>
            <a:r>
              <a:rPr lang="en-US" sz="2000" dirty="0" smtClean="0">
                <a:solidFill>
                  <a:schemeClr val="bg1"/>
                </a:solidFill>
              </a:rPr>
              <a:t>90% are IDA</a:t>
            </a:r>
          </a:p>
          <a:p>
            <a:r>
              <a:rPr lang="en-US" sz="2000" dirty="0" smtClean="0">
                <a:solidFill>
                  <a:schemeClr val="bg1"/>
                </a:solidFill>
              </a:rPr>
              <a:t>The rest are ID</a:t>
            </a:r>
            <a:endParaRPr lang="en-US" sz="2000" dirty="0">
              <a:solidFill>
                <a:schemeClr val="bg1"/>
              </a:solidFill>
            </a:endParaRPr>
          </a:p>
        </p:txBody>
      </p:sp>
      <p:cxnSp>
        <p:nvCxnSpPr>
          <p:cNvPr id="10" name="Straight Arrow Connector 9"/>
          <p:cNvCxnSpPr/>
          <p:nvPr/>
        </p:nvCxnSpPr>
        <p:spPr>
          <a:xfrm>
            <a:off x="7655531" y="5093727"/>
            <a:ext cx="7706" cy="40069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18</a:t>
            </a:fld>
            <a:endParaRPr lang="en-US" dirty="0">
              <a:solidFill>
                <a:prstClr val="white">
                  <a:tint val="75000"/>
                </a:prstClr>
              </a:solidFill>
            </a:endParaRPr>
          </a:p>
        </p:txBody>
      </p:sp>
    </p:spTree>
    <p:extLst>
      <p:ext uri="{BB962C8B-B14F-4D97-AF65-F5344CB8AC3E}">
        <p14:creationId xmlns:p14="http://schemas.microsoft.com/office/powerpoint/2010/main" val="799863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txBox="1">
            <a:spLocks/>
          </p:cNvSpPr>
          <p:nvPr/>
        </p:nvSpPr>
        <p:spPr>
          <a:xfrm>
            <a:off x="395535" y="908720"/>
            <a:ext cx="8748463" cy="568863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b="1" dirty="0" smtClean="0">
                <a:solidFill>
                  <a:schemeClr val="tx1"/>
                </a:solidFill>
              </a:rPr>
              <a:t>Exceeding the daily dose of iron that can be administered safely</a:t>
            </a:r>
            <a:r>
              <a:rPr lang="en-US" dirty="0" smtClean="0">
                <a:solidFill>
                  <a:schemeClr val="tx1"/>
                </a:solidFill>
              </a:rPr>
              <a:t>: </a:t>
            </a:r>
          </a:p>
          <a:p>
            <a:r>
              <a:rPr lang="en-US" dirty="0" smtClean="0">
                <a:solidFill>
                  <a:schemeClr val="bg1"/>
                </a:solidFill>
              </a:rPr>
              <a:t>up to 1000 mg iron in one infusion</a:t>
            </a:r>
          </a:p>
          <a:p>
            <a:r>
              <a:rPr lang="en-US" dirty="0" smtClean="0">
                <a:solidFill>
                  <a:schemeClr val="bg1"/>
                </a:solidFill>
              </a:rPr>
              <a:t>not more than 1000 mg in one week [subject to a maximum of 15 mg/kg for low weight patients </a:t>
            </a:r>
          </a:p>
          <a:p>
            <a:r>
              <a:rPr lang="en-US" dirty="0" smtClean="0">
                <a:solidFill>
                  <a:schemeClr val="bg1"/>
                </a:solidFill>
              </a:rPr>
              <a:t>not to exceed 500 mg if patient weighs </a:t>
            </a:r>
            <a:r>
              <a:rPr lang="en-US" u="sng" dirty="0" smtClean="0">
                <a:solidFill>
                  <a:schemeClr val="bg1"/>
                </a:solidFill>
              </a:rPr>
              <a:t>&lt;</a:t>
            </a:r>
            <a:r>
              <a:rPr lang="en-US" dirty="0" smtClean="0">
                <a:solidFill>
                  <a:schemeClr val="bg1"/>
                </a:solidFill>
              </a:rPr>
              <a:t> 35kg</a:t>
            </a:r>
            <a:endParaRPr lang="en-US" b="1" dirty="0" smtClean="0">
              <a:solidFill>
                <a:schemeClr val="tx1"/>
              </a:solidFill>
            </a:endParaRPr>
          </a:p>
          <a:p>
            <a:pPr marL="0" indent="0">
              <a:buNone/>
            </a:pPr>
            <a:r>
              <a:rPr lang="en-US" b="1" dirty="0" smtClean="0">
                <a:solidFill>
                  <a:schemeClr val="tx1"/>
                </a:solidFill>
              </a:rPr>
              <a:t>Not following the recommended rate of infusion</a:t>
            </a:r>
            <a:r>
              <a:rPr lang="en-US" dirty="0" smtClean="0">
                <a:solidFill>
                  <a:schemeClr val="tx1"/>
                </a:solidFill>
              </a:rPr>
              <a:t>: </a:t>
            </a:r>
          </a:p>
          <a:p>
            <a:r>
              <a:rPr lang="en-US" sz="2000" dirty="0" smtClean="0">
                <a:solidFill>
                  <a:schemeClr val="bg1"/>
                </a:solidFill>
              </a:rPr>
              <a:t>500 – 1000 mg infused in minimum of 15 minutes</a:t>
            </a:r>
          </a:p>
          <a:p>
            <a:r>
              <a:rPr lang="en-US" sz="2000" dirty="0" smtClean="0">
                <a:solidFill>
                  <a:schemeClr val="bg1"/>
                </a:solidFill>
              </a:rPr>
              <a:t>Not following the recommended dilution: solutions less than 2 mg/ml are not recommended</a:t>
            </a:r>
          </a:p>
          <a:p>
            <a:r>
              <a:rPr lang="en-US" sz="2000" dirty="0" smtClean="0">
                <a:solidFill>
                  <a:schemeClr val="bg1"/>
                </a:solidFill>
              </a:rPr>
              <a:t>Not following the right diluent: normal saline is the ONLY recommended diluent</a:t>
            </a:r>
            <a:endParaRPr lang="en-US" dirty="0">
              <a:solidFill>
                <a:schemeClr val="bg1"/>
              </a:solidFill>
            </a:endParaRPr>
          </a:p>
          <a:p>
            <a:r>
              <a:rPr lang="en-US" sz="2000" dirty="0" smtClean="0">
                <a:solidFill>
                  <a:schemeClr val="bg1"/>
                </a:solidFill>
              </a:rPr>
              <a:t>Parenteral iron must be avoided in cases of infection, asthma, allergies</a:t>
            </a:r>
            <a:endParaRPr lang="en-US" dirty="0">
              <a:solidFill>
                <a:schemeClr val="bg1"/>
              </a:solidFill>
            </a:endParaRPr>
          </a:p>
          <a:p>
            <a:r>
              <a:rPr lang="en-US" sz="2000" dirty="0" smtClean="0">
                <a:solidFill>
                  <a:schemeClr val="bg1"/>
                </a:solidFill>
              </a:rPr>
              <a:t>Not following the recommended storage conditions: cool [8-25</a:t>
            </a:r>
            <a:r>
              <a:rPr lang="en-US" sz="2000" dirty="0" smtClean="0">
                <a:solidFill>
                  <a:schemeClr val="bg1"/>
                </a:solidFill>
                <a:sym typeface="Symbol"/>
              </a:rPr>
              <a:t></a:t>
            </a:r>
            <a:r>
              <a:rPr lang="en-US" sz="2000" dirty="0" smtClean="0">
                <a:solidFill>
                  <a:schemeClr val="bg1"/>
                </a:solidFill>
              </a:rPr>
              <a:t>C] and dark place; do not refrigerate or freeze</a:t>
            </a:r>
          </a:p>
          <a:p>
            <a:endParaRPr lang="en-US" dirty="0">
              <a:solidFill>
                <a:schemeClr val="bg1"/>
              </a:solidFill>
            </a:endParaRPr>
          </a:p>
        </p:txBody>
      </p:sp>
      <p:sp>
        <p:nvSpPr>
          <p:cNvPr id="6" name="Rectangle 5"/>
          <p:cNvSpPr/>
          <p:nvPr/>
        </p:nvSpPr>
        <p:spPr>
          <a:xfrm>
            <a:off x="0" y="141538"/>
            <a:ext cx="9143999" cy="646331"/>
          </a:xfrm>
          <a:prstGeom prst="rect">
            <a:avLst/>
          </a:prstGeom>
          <a:solidFill>
            <a:schemeClr val="bg1"/>
          </a:solidFill>
        </p:spPr>
        <p:txBody>
          <a:bodyPr wrap="square">
            <a:spAutoFit/>
          </a:bodyPr>
          <a:lstStyle/>
          <a:p>
            <a:r>
              <a:rPr lang="en-US" sz="3600" dirty="0" smtClean="0"/>
              <a:t>                      Adverse events?</a:t>
            </a:r>
            <a:endParaRPr lang="en-US" sz="3600" dirty="0"/>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19</a:t>
            </a:fld>
            <a:endParaRPr lang="en-US" dirty="0">
              <a:solidFill>
                <a:prstClr val="white">
                  <a:tint val="75000"/>
                </a:prstClr>
              </a:solidFill>
            </a:endParaRPr>
          </a:p>
        </p:txBody>
      </p:sp>
    </p:spTree>
    <p:extLst>
      <p:ext uri="{BB962C8B-B14F-4D97-AF65-F5344CB8AC3E}">
        <p14:creationId xmlns:p14="http://schemas.microsoft.com/office/powerpoint/2010/main" val="154884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6699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6699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6699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6699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6699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rgbClr val="6699F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rgbClr val="6699FF"/>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rgbClr val="6699FF"/>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rgbClr val="6699FF"/>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9" end="9"/>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903526" y="203431"/>
            <a:ext cx="2610010" cy="707886"/>
          </a:xfrm>
          <a:prstGeom prst="rect">
            <a:avLst/>
          </a:prstGeom>
          <a:noFill/>
        </p:spPr>
        <p:txBody>
          <a:bodyPr wrap="none" rtlCol="0">
            <a:spAutoFit/>
          </a:bodyPr>
          <a:lstStyle/>
          <a:p>
            <a:r>
              <a:rPr lang="en-US" sz="4000" dirty="0" smtClean="0"/>
              <a:t>Iron status</a:t>
            </a:r>
            <a:endParaRPr lang="en-US" sz="4000" dirty="0"/>
          </a:p>
        </p:txBody>
      </p:sp>
      <p:sp>
        <p:nvSpPr>
          <p:cNvPr id="5" name="Content Placeholder 2"/>
          <p:cNvSpPr txBox="1">
            <a:spLocks/>
          </p:cNvSpPr>
          <p:nvPr/>
        </p:nvSpPr>
        <p:spPr>
          <a:xfrm>
            <a:off x="251520" y="260648"/>
            <a:ext cx="2376264" cy="1839905"/>
          </a:xfrm>
          <a:prstGeom prst="rect">
            <a:avLst/>
          </a:prstGeom>
          <a:solidFill>
            <a:srgbClr val="FFBAB7">
              <a:alpha val="34902"/>
            </a:srgb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sz="2800" dirty="0">
                <a:solidFill>
                  <a:schemeClr val="tx1"/>
                </a:solidFill>
              </a:rPr>
              <a:t>I</a:t>
            </a:r>
            <a:r>
              <a:rPr lang="en-US" sz="2800" dirty="0" smtClean="0">
                <a:solidFill>
                  <a:schemeClr val="tx1"/>
                </a:solidFill>
              </a:rPr>
              <a:t>ron deficiency with anemia - IDA</a:t>
            </a:r>
            <a:endParaRPr lang="en-US" sz="2800" dirty="0">
              <a:solidFill>
                <a:schemeClr val="tx1"/>
              </a:solidFill>
            </a:endParaRPr>
          </a:p>
        </p:txBody>
      </p:sp>
      <p:sp>
        <p:nvSpPr>
          <p:cNvPr id="6" name="Content Placeholder 2"/>
          <p:cNvSpPr txBox="1">
            <a:spLocks/>
          </p:cNvSpPr>
          <p:nvPr/>
        </p:nvSpPr>
        <p:spPr>
          <a:xfrm>
            <a:off x="2891459" y="1934345"/>
            <a:ext cx="2112590" cy="1886214"/>
          </a:xfrm>
          <a:prstGeom prst="rect">
            <a:avLst/>
          </a:prstGeom>
          <a:solidFill>
            <a:srgbClr val="FF7E79"/>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sz="2800" dirty="0">
                <a:solidFill>
                  <a:schemeClr val="tx1"/>
                </a:solidFill>
              </a:rPr>
              <a:t>I</a:t>
            </a:r>
            <a:r>
              <a:rPr lang="en-US" sz="2800" dirty="0" smtClean="0">
                <a:solidFill>
                  <a:schemeClr val="tx1"/>
                </a:solidFill>
              </a:rPr>
              <a:t>ron deficiency without anemia -  ID</a:t>
            </a:r>
            <a:endParaRPr lang="en-US" sz="2800" dirty="0">
              <a:solidFill>
                <a:schemeClr val="tx1"/>
              </a:solidFill>
            </a:endParaRPr>
          </a:p>
        </p:txBody>
      </p:sp>
      <p:sp>
        <p:nvSpPr>
          <p:cNvPr id="7" name="Content Placeholder 2"/>
          <p:cNvSpPr txBox="1">
            <a:spLocks/>
          </p:cNvSpPr>
          <p:nvPr/>
        </p:nvSpPr>
        <p:spPr>
          <a:xfrm>
            <a:off x="5128598" y="3447434"/>
            <a:ext cx="2539746" cy="1997790"/>
          </a:xfrm>
          <a:prstGeom prst="rect">
            <a:avLst/>
          </a:prstGeom>
          <a:solidFill>
            <a:srgbClr val="FF0000"/>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sz="2800" dirty="0" smtClean="0">
                <a:solidFill>
                  <a:schemeClr val="tx1"/>
                </a:solidFill>
              </a:rPr>
              <a:t>Normal </a:t>
            </a:r>
            <a:r>
              <a:rPr lang="en-US" sz="2800" dirty="0">
                <a:solidFill>
                  <a:schemeClr val="tx1"/>
                </a:solidFill>
              </a:rPr>
              <a:t>I</a:t>
            </a:r>
            <a:r>
              <a:rPr lang="en-US" sz="2800" dirty="0" smtClean="0">
                <a:solidFill>
                  <a:schemeClr val="tx1"/>
                </a:solidFill>
              </a:rPr>
              <a:t>ron with varying amounts of stored iron - N</a:t>
            </a:r>
            <a:endParaRPr lang="en-US" sz="2800" dirty="0">
              <a:solidFill>
                <a:schemeClr val="tx1"/>
              </a:solidFill>
            </a:endParaRPr>
          </a:p>
        </p:txBody>
      </p:sp>
      <p:sp>
        <p:nvSpPr>
          <p:cNvPr id="8" name="Content Placeholder 2"/>
          <p:cNvSpPr txBox="1">
            <a:spLocks/>
          </p:cNvSpPr>
          <p:nvPr/>
        </p:nvSpPr>
        <p:spPr>
          <a:xfrm>
            <a:off x="7030137" y="5579302"/>
            <a:ext cx="1913248" cy="1162066"/>
          </a:xfrm>
          <a:prstGeom prst="rect">
            <a:avLst/>
          </a:prstGeom>
          <a:solidFill>
            <a:srgbClr val="C00000"/>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sz="2800" dirty="0" smtClean="0">
                <a:solidFill>
                  <a:schemeClr val="tx1"/>
                </a:solidFill>
              </a:rPr>
              <a:t> Iron  overload</a:t>
            </a:r>
            <a:endParaRPr lang="en-US" sz="2800" dirty="0">
              <a:solidFill>
                <a:schemeClr val="tx1"/>
              </a:solidFill>
            </a:endParaRPr>
          </a:p>
        </p:txBody>
      </p:sp>
      <p:cxnSp>
        <p:nvCxnSpPr>
          <p:cNvPr id="11" name="Straight Connector 10"/>
          <p:cNvCxnSpPr/>
          <p:nvPr/>
        </p:nvCxnSpPr>
        <p:spPr>
          <a:xfrm flipV="1">
            <a:off x="6295490" y="4258860"/>
            <a:ext cx="2070999" cy="16463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420604" y="430291"/>
            <a:ext cx="3254025" cy="26147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552216" y="1899930"/>
            <a:ext cx="3254025" cy="26147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15"/>
          <p:cNvSpPr txBox="1">
            <a:spLocks noChangeArrowheads="1"/>
          </p:cNvSpPr>
          <p:nvPr/>
        </p:nvSpPr>
        <p:spPr bwMode="auto">
          <a:xfrm>
            <a:off x="3212171" y="5567218"/>
            <a:ext cx="3083319" cy="1015663"/>
          </a:xfrm>
          <a:prstGeom prst="rect">
            <a:avLst/>
          </a:prstGeom>
          <a:solidFill>
            <a:srgbClr val="FFCC00"/>
          </a:solidFill>
          <a:ln w="9525">
            <a:solidFill>
              <a:srgbClr val="000000"/>
            </a:solidFill>
            <a:miter lim="800000"/>
            <a:headEnd/>
            <a:tailEnd/>
          </a:ln>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2000" dirty="0" smtClean="0">
                <a:solidFill>
                  <a:schemeClr val="bg1"/>
                </a:solidFill>
              </a:rPr>
              <a:t>Iron deficiency </a:t>
            </a:r>
            <a:r>
              <a:rPr lang="en-US" altLang="x-none" sz="2000" b="1" dirty="0">
                <a:solidFill>
                  <a:schemeClr val="bg1"/>
                </a:solidFill>
              </a:rPr>
              <a:t>is 4 </a:t>
            </a:r>
            <a:r>
              <a:rPr lang="en-US" altLang="x-none" sz="2000" b="1" dirty="0" smtClean="0">
                <a:solidFill>
                  <a:schemeClr val="bg1"/>
                </a:solidFill>
              </a:rPr>
              <a:t>times </a:t>
            </a:r>
            <a:r>
              <a:rPr lang="en-US" altLang="x-none" sz="2000" dirty="0" smtClean="0">
                <a:solidFill>
                  <a:schemeClr val="bg1"/>
                </a:solidFill>
              </a:rPr>
              <a:t>more </a:t>
            </a:r>
            <a:r>
              <a:rPr lang="en-US" altLang="x-none" sz="2000" dirty="0">
                <a:solidFill>
                  <a:schemeClr val="bg1"/>
                </a:solidFill>
              </a:rPr>
              <a:t>common than </a:t>
            </a:r>
            <a:r>
              <a:rPr lang="en-US" altLang="x-none" sz="2000" dirty="0" smtClean="0">
                <a:solidFill>
                  <a:schemeClr val="bg1"/>
                </a:solidFill>
              </a:rPr>
              <a:t>Iron </a:t>
            </a:r>
            <a:r>
              <a:rPr lang="en-US" altLang="x-none" sz="2000" dirty="0">
                <a:solidFill>
                  <a:schemeClr val="bg1"/>
                </a:solidFill>
              </a:rPr>
              <a:t>deficiency anemia</a:t>
            </a:r>
          </a:p>
        </p:txBody>
      </p:sp>
      <p:graphicFrame>
        <p:nvGraphicFramePr>
          <p:cNvPr id="18" name="Diagram 17"/>
          <p:cNvGraphicFramePr/>
          <p:nvPr>
            <p:extLst>
              <p:ext uri="{D42A27DB-BD31-4B8C-83A1-F6EECF244321}">
                <p14:modId xmlns:p14="http://schemas.microsoft.com/office/powerpoint/2010/main" val="3627970047"/>
              </p:ext>
            </p:extLst>
          </p:nvPr>
        </p:nvGraphicFramePr>
        <p:xfrm>
          <a:off x="251520" y="3845576"/>
          <a:ext cx="3162935" cy="2693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1964961" y="6075050"/>
            <a:ext cx="177230" cy="24410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10" name="Slide Number Placeholder 9"/>
          <p:cNvSpPr>
            <a:spLocks noGrp="1"/>
          </p:cNvSpPr>
          <p:nvPr>
            <p:ph type="sldNum" sz="quarter" idx="12"/>
          </p:nvPr>
        </p:nvSpPr>
        <p:spPr/>
        <p:txBody>
          <a:bodyPr/>
          <a:lstStyle/>
          <a:p>
            <a:fld id="{6D22F896-40B5-4ADD-8801-0D06FADFA095}"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1854168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 name="image10.png" descr="http://www.monofer.com/media/8192/monofer_-_iron_injection_syringe_in_vial.png"/>
          <p:cNvPicPr/>
          <p:nvPr/>
        </p:nvPicPr>
        <p:blipFill>
          <a:blip r:embed="rId2">
            <a:extLst/>
          </a:blip>
          <a:stretch>
            <a:fillRect/>
          </a:stretch>
        </p:blipFill>
        <p:spPr>
          <a:xfrm>
            <a:off x="467544" y="2420888"/>
            <a:ext cx="1428750" cy="3895725"/>
          </a:xfrm>
          <a:prstGeom prst="rect">
            <a:avLst/>
          </a:prstGeom>
          <a:ln w="12700">
            <a:miter lim="400000"/>
          </a:ln>
        </p:spPr>
      </p:pic>
      <p:sp>
        <p:nvSpPr>
          <p:cNvPr id="422" name="Shape 422"/>
          <p:cNvSpPr>
            <a:spLocks noGrp="1"/>
          </p:cNvSpPr>
          <p:nvPr>
            <p:ph type="body" idx="1"/>
          </p:nvPr>
        </p:nvSpPr>
        <p:spPr>
          <a:xfrm>
            <a:off x="2446815" y="2132856"/>
            <a:ext cx="6120680" cy="4572000"/>
          </a:xfrm>
          <a:prstGeom prst="rect">
            <a:avLst/>
          </a:prstGeom>
        </p:spPr>
        <p:txBody>
          <a:bodyPr>
            <a:normAutofit/>
          </a:bodyPr>
          <a:lstStyle/>
          <a:p>
            <a:pPr marL="342582" indent="-274319">
              <a:buFont typeface="Wingdings" pitchFamily="2" charset="2"/>
              <a:buChar char="§"/>
              <a:defRPr sz="1800">
                <a:solidFill>
                  <a:srgbClr val="000000"/>
                </a:solidFill>
              </a:defRPr>
            </a:pPr>
            <a:r>
              <a:rPr sz="2800" dirty="0">
                <a:solidFill>
                  <a:schemeClr val="tx1"/>
                </a:solidFill>
              </a:rPr>
              <a:t>Can cross placenta; use during pregnancy may affect skeletal development in the </a:t>
            </a:r>
            <a:r>
              <a:rPr sz="2800" dirty="0" smtClean="0">
                <a:solidFill>
                  <a:schemeClr val="tx1"/>
                </a:solidFill>
              </a:rPr>
              <a:t>fetus</a:t>
            </a:r>
            <a:r>
              <a:rPr lang="en-IN" sz="2800" dirty="0"/>
              <a:t> </a:t>
            </a:r>
            <a:r>
              <a:rPr lang="en-US" sz="2800" dirty="0" smtClean="0">
                <a:solidFill>
                  <a:schemeClr val="tx1"/>
                </a:solidFill>
              </a:rPr>
              <a:t>(transient </a:t>
            </a:r>
            <a:r>
              <a:rPr sz="2800" dirty="0" smtClean="0">
                <a:solidFill>
                  <a:schemeClr val="tx1"/>
                </a:solidFill>
              </a:rPr>
              <a:t>unexplained </a:t>
            </a:r>
            <a:r>
              <a:rPr sz="2800" dirty="0">
                <a:solidFill>
                  <a:schemeClr val="tx1"/>
                </a:solidFill>
              </a:rPr>
              <a:t>hypophosphatemia at two weeks after </a:t>
            </a:r>
            <a:r>
              <a:rPr sz="2800" dirty="0" smtClean="0">
                <a:solidFill>
                  <a:schemeClr val="tx1"/>
                </a:solidFill>
              </a:rPr>
              <a:t>injection</a:t>
            </a:r>
            <a:r>
              <a:rPr lang="en-US" sz="2800" dirty="0" smtClean="0">
                <a:solidFill>
                  <a:schemeClr val="tx1"/>
                </a:solidFill>
              </a:rPr>
              <a:t>)</a:t>
            </a:r>
            <a:endParaRPr sz="2800" dirty="0">
              <a:solidFill>
                <a:schemeClr val="tx1"/>
              </a:solidFill>
            </a:endParaRPr>
          </a:p>
          <a:p>
            <a:pPr marL="342582" indent="-274319">
              <a:buFont typeface="Wingdings" pitchFamily="2" charset="2"/>
              <a:buChar char="§"/>
              <a:defRPr sz="1800">
                <a:solidFill>
                  <a:srgbClr val="000000"/>
                </a:solidFill>
              </a:defRPr>
            </a:pPr>
            <a:r>
              <a:rPr sz="2800" dirty="0" smtClean="0">
                <a:solidFill>
                  <a:schemeClr val="tx1"/>
                </a:solidFill>
              </a:rPr>
              <a:t>Iron </a:t>
            </a:r>
            <a:r>
              <a:rPr sz="2800" dirty="0">
                <a:solidFill>
                  <a:schemeClr val="tx1"/>
                </a:solidFill>
              </a:rPr>
              <a:t>may serve as a growth factor for bacteria, inhibit phagocytosis, and increase oxidative </a:t>
            </a:r>
            <a:r>
              <a:rPr sz="2800" dirty="0" smtClean="0">
                <a:solidFill>
                  <a:schemeClr val="tx1"/>
                </a:solidFill>
              </a:rPr>
              <a:t>stress </a:t>
            </a:r>
            <a:r>
              <a:rPr lang="en-US" sz="2800" dirty="0" smtClean="0">
                <a:solidFill>
                  <a:schemeClr val="tx1"/>
                </a:solidFill>
              </a:rPr>
              <a:t> </a:t>
            </a:r>
            <a:r>
              <a:rPr sz="2800" dirty="0" smtClean="0">
                <a:solidFill>
                  <a:schemeClr val="tx1"/>
                </a:solidFill>
              </a:rPr>
              <a:t>Withhold </a:t>
            </a:r>
            <a:r>
              <a:rPr sz="2800" dirty="0">
                <a:solidFill>
                  <a:schemeClr val="tx1"/>
                </a:solidFill>
              </a:rPr>
              <a:t>IV iron therapy in cases of acute </a:t>
            </a:r>
            <a:r>
              <a:rPr sz="2800" dirty="0" smtClean="0">
                <a:solidFill>
                  <a:schemeClr val="tx1"/>
                </a:solidFill>
              </a:rPr>
              <a:t>infection</a:t>
            </a:r>
            <a:endParaRPr sz="2800" dirty="0">
              <a:solidFill>
                <a:schemeClr val="tx1"/>
              </a:solidFill>
            </a:endParaRPr>
          </a:p>
        </p:txBody>
      </p:sp>
      <p:sp>
        <p:nvSpPr>
          <p:cNvPr id="7" name="Rectangle 6"/>
          <p:cNvSpPr/>
          <p:nvPr/>
        </p:nvSpPr>
        <p:spPr>
          <a:xfrm>
            <a:off x="2627784" y="908720"/>
            <a:ext cx="2135521" cy="707886"/>
          </a:xfrm>
          <a:prstGeom prst="rect">
            <a:avLst/>
          </a:prstGeom>
          <a:ln>
            <a:solidFill>
              <a:srgbClr val="FF0000"/>
            </a:solidFill>
          </a:ln>
        </p:spPr>
        <p:txBody>
          <a:bodyPr wrap="none">
            <a:spAutoFit/>
          </a:bodyPr>
          <a:lstStyle/>
          <a:p>
            <a:r>
              <a:rPr lang="en-US" sz="4000" dirty="0" smtClean="0"/>
              <a:t>Caution?</a:t>
            </a:r>
            <a:endParaRPr lang="en-US" sz="4000" dirty="0"/>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20</a:t>
            </a:fld>
            <a:endParaRPr lang="en-US" dirty="0">
              <a:solidFill>
                <a:prstClr val="white">
                  <a:tint val="75000"/>
                </a:prstClr>
              </a:solidFill>
            </a:endParaRPr>
          </a:p>
        </p:txBody>
      </p:sp>
    </p:spTree>
    <p:extLst>
      <p:ext uri="{BB962C8B-B14F-4D97-AF65-F5344CB8AC3E}">
        <p14:creationId xmlns:p14="http://schemas.microsoft.com/office/powerpoint/2010/main" val="403307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e result for ye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827" y="2924944"/>
            <a:ext cx="2107045" cy="25309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43608" y="964262"/>
            <a:ext cx="6115485" cy="707886"/>
          </a:xfrm>
          <a:prstGeom prst="rect">
            <a:avLst/>
          </a:prstGeom>
          <a:ln>
            <a:solidFill>
              <a:srgbClr val="FF0000"/>
            </a:solidFill>
          </a:ln>
        </p:spPr>
        <p:txBody>
          <a:bodyPr wrap="square">
            <a:spAutoFit/>
          </a:bodyPr>
          <a:lstStyle/>
          <a:p>
            <a:r>
              <a:rPr lang="en-US" sz="4000" dirty="0" smtClean="0"/>
              <a:t>  Newer salts of oral iron</a:t>
            </a:r>
            <a:r>
              <a:rPr lang="en-US" sz="4000" dirty="0"/>
              <a:t>?</a:t>
            </a: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21</a:t>
            </a:fld>
            <a:endParaRPr lang="en-US" dirty="0">
              <a:solidFill>
                <a:prstClr val="white">
                  <a:tint val="75000"/>
                </a:prstClr>
              </a:solidFill>
            </a:endParaRPr>
          </a:p>
        </p:txBody>
      </p:sp>
    </p:spTree>
    <p:extLst>
      <p:ext uri="{BB962C8B-B14F-4D97-AF65-F5344CB8AC3E}">
        <p14:creationId xmlns:p14="http://schemas.microsoft.com/office/powerpoint/2010/main" val="2142897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064" y="2348880"/>
            <a:ext cx="8347682" cy="3539446"/>
          </a:xfrm>
        </p:spPr>
        <p:txBody>
          <a:bodyPr>
            <a:noAutofit/>
          </a:bodyPr>
          <a:lstStyle/>
          <a:p>
            <a:r>
              <a:rPr lang="en-US" dirty="0" smtClean="0"/>
              <a:t>It utilizes the benefits of ascorbate in iron absorption</a:t>
            </a:r>
          </a:p>
          <a:p>
            <a:r>
              <a:rPr lang="en-US" dirty="0" smtClean="0"/>
              <a:t>Ascorbate increases the absorption of non-</a:t>
            </a:r>
            <a:r>
              <a:rPr lang="en-US" dirty="0" err="1" smtClean="0"/>
              <a:t>heme</a:t>
            </a:r>
            <a:r>
              <a:rPr lang="en-US" dirty="0" smtClean="0"/>
              <a:t> iron by reducing the ferric to ferrous form and by preventing oxidation of ferrous </a:t>
            </a:r>
            <a:r>
              <a:rPr lang="en-US" dirty="0" smtClean="0">
                <a:solidFill>
                  <a:schemeClr val="tx1"/>
                </a:solidFill>
              </a:rPr>
              <a:t>iron due to ingested </a:t>
            </a:r>
            <a:r>
              <a:rPr lang="en-US" dirty="0" err="1" smtClean="0">
                <a:solidFill>
                  <a:schemeClr val="tx1"/>
                </a:solidFill>
              </a:rPr>
              <a:t>phytates</a:t>
            </a:r>
            <a:r>
              <a:rPr lang="en-US" dirty="0" smtClean="0">
                <a:solidFill>
                  <a:schemeClr val="tx1"/>
                </a:solidFill>
              </a:rPr>
              <a:t> &amp; phosphates</a:t>
            </a:r>
          </a:p>
          <a:p>
            <a:r>
              <a:rPr lang="en-US" dirty="0" smtClean="0">
                <a:solidFill>
                  <a:schemeClr val="tx1"/>
                </a:solidFill>
              </a:rPr>
              <a:t>Better compliance, greater bioavailability</a:t>
            </a:r>
          </a:p>
          <a:p>
            <a:r>
              <a:rPr lang="en-US" dirty="0" smtClean="0">
                <a:solidFill>
                  <a:schemeClr val="tx1"/>
                </a:solidFill>
              </a:rPr>
              <a:t>Greater increase in hemoglobin, </a:t>
            </a:r>
            <a:r>
              <a:rPr lang="en-US" dirty="0">
                <a:solidFill>
                  <a:schemeClr val="tx1"/>
                </a:solidFill>
              </a:rPr>
              <a:t>s</a:t>
            </a:r>
            <a:r>
              <a:rPr lang="en-US" dirty="0" smtClean="0">
                <a:solidFill>
                  <a:schemeClr val="tx1"/>
                </a:solidFill>
              </a:rPr>
              <a:t>erum Ferritin</a:t>
            </a:r>
            <a:endParaRPr lang="en-US" dirty="0">
              <a:solidFill>
                <a:schemeClr val="tx1"/>
              </a:solidFill>
            </a:endParaRPr>
          </a:p>
        </p:txBody>
      </p:sp>
      <p:sp>
        <p:nvSpPr>
          <p:cNvPr id="4" name="Rectangle 3"/>
          <p:cNvSpPr/>
          <p:nvPr/>
        </p:nvSpPr>
        <p:spPr>
          <a:xfrm>
            <a:off x="199458" y="5426763"/>
            <a:ext cx="8635715" cy="1323439"/>
          </a:xfrm>
          <a:prstGeom prst="rect">
            <a:avLst/>
          </a:prstGeom>
        </p:spPr>
        <p:txBody>
          <a:bodyPr wrap="square">
            <a:spAutoFit/>
          </a:bodyPr>
          <a:lstStyle/>
          <a:p>
            <a:pPr marL="285750" indent="-285750">
              <a:buFont typeface="Arial" charset="0"/>
              <a:buChar char="•"/>
            </a:pPr>
            <a:r>
              <a:rPr lang="en-US" sz="1600" i="1" dirty="0">
                <a:latin typeface="Roboto" charset="0"/>
              </a:rPr>
              <a:t>M. B. Agarwal, S. A. </a:t>
            </a:r>
            <a:r>
              <a:rPr lang="en-US" sz="1600" i="1" dirty="0" err="1" smtClean="0">
                <a:latin typeface="Roboto" charset="0"/>
              </a:rPr>
              <a:t>Rathi</a:t>
            </a:r>
            <a:r>
              <a:rPr lang="en-US" sz="1600" i="1" dirty="0" smtClean="0">
                <a:latin typeface="Roboto" charset="0"/>
              </a:rPr>
              <a:t>. An </a:t>
            </a:r>
            <a:r>
              <a:rPr lang="en-US" sz="1600" i="1" dirty="0">
                <a:latin typeface="Roboto" charset="0"/>
              </a:rPr>
              <a:t>open label, Randomized, comparative clinical study to assess the efficacy and tolerability of ferrous ascorbate versus carbonyl iron in the treatment of </a:t>
            </a:r>
            <a:r>
              <a:rPr lang="en-US" sz="1600" i="1" dirty="0" smtClean="0">
                <a:latin typeface="Roboto" charset="0"/>
              </a:rPr>
              <a:t>IDA. JOGI, 2006, 9</a:t>
            </a:r>
            <a:r>
              <a:rPr lang="en-US" sz="1600" i="1" dirty="0">
                <a:latin typeface="Roboto" charset="0"/>
              </a:rPr>
              <a:t>, 13-20</a:t>
            </a:r>
            <a:r>
              <a:rPr lang="en-US" sz="1600" i="1" dirty="0" smtClean="0">
                <a:latin typeface="Roboto" charset="0"/>
              </a:rPr>
              <a:t>.</a:t>
            </a:r>
          </a:p>
          <a:p>
            <a:pPr marL="285750" indent="-285750">
              <a:buFont typeface="Arial" charset="0"/>
              <a:buChar char="•"/>
            </a:pPr>
            <a:r>
              <a:rPr lang="en-US" sz="1600" i="1" dirty="0" smtClean="0">
                <a:latin typeface="Roboto" charset="0"/>
              </a:rPr>
              <a:t>The HERS Trial Report, IJOG India, July </a:t>
            </a:r>
            <a:r>
              <a:rPr lang="mr-IN" sz="1600" i="1" dirty="0" smtClean="0">
                <a:latin typeface="Roboto" charset="0"/>
              </a:rPr>
              <a:t>–</a:t>
            </a:r>
            <a:r>
              <a:rPr lang="en-US" sz="1600" i="1" dirty="0" smtClean="0">
                <a:latin typeface="Roboto" charset="0"/>
              </a:rPr>
              <a:t> August 2005. Vol 8, No. 4</a:t>
            </a:r>
          </a:p>
          <a:p>
            <a:pPr marL="285750" indent="-285750">
              <a:buFont typeface="Arial" charset="0"/>
              <a:buChar char="•"/>
            </a:pPr>
            <a:r>
              <a:rPr lang="en-US" sz="1600" i="1" dirty="0" smtClean="0">
                <a:latin typeface="Roboto" charset="0"/>
              </a:rPr>
              <a:t>Valenzuela et al., 2013</a:t>
            </a:r>
            <a:endParaRPr lang="en-US" sz="1600" i="1" dirty="0">
              <a:latin typeface="Roboto" charset="0"/>
            </a:endParaRPr>
          </a:p>
        </p:txBody>
      </p:sp>
      <p:sp>
        <p:nvSpPr>
          <p:cNvPr id="5" name="Rectangle 4"/>
          <p:cNvSpPr/>
          <p:nvPr/>
        </p:nvSpPr>
        <p:spPr>
          <a:xfrm>
            <a:off x="1691680" y="836712"/>
            <a:ext cx="4300152" cy="707886"/>
          </a:xfrm>
          <a:prstGeom prst="rect">
            <a:avLst/>
          </a:prstGeom>
          <a:solidFill>
            <a:schemeClr val="bg1"/>
          </a:solidFill>
          <a:ln>
            <a:solidFill>
              <a:srgbClr val="FF0000"/>
            </a:solidFill>
          </a:ln>
        </p:spPr>
        <p:txBody>
          <a:bodyPr wrap="none">
            <a:spAutoFit/>
          </a:bodyPr>
          <a:lstStyle/>
          <a:p>
            <a:r>
              <a:rPr lang="en-US" sz="4000" dirty="0" smtClean="0"/>
              <a:t>Ferrous Ascorbate</a:t>
            </a:r>
            <a:endParaRPr lang="en-US" sz="4000" dirty="0"/>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22</a:t>
            </a:fld>
            <a:endParaRPr lang="en-US" dirty="0">
              <a:solidFill>
                <a:prstClr val="white">
                  <a:tint val="75000"/>
                </a:prstClr>
              </a:solidFill>
            </a:endParaRPr>
          </a:p>
        </p:txBody>
      </p:sp>
    </p:spTree>
    <p:extLst>
      <p:ext uri="{BB962C8B-B14F-4D97-AF65-F5344CB8AC3E}">
        <p14:creationId xmlns:p14="http://schemas.microsoft.com/office/powerpoint/2010/main" val="399665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753476"/>
            <a:ext cx="7709295" cy="4104524"/>
          </a:xfrm>
        </p:spPr>
        <p:txBody>
          <a:bodyPr>
            <a:noAutofit/>
          </a:bodyPr>
          <a:lstStyle/>
          <a:p>
            <a:r>
              <a:rPr lang="en-GB" sz="3200" dirty="0" smtClean="0">
                <a:solidFill>
                  <a:schemeClr val="tx1"/>
                </a:solidFill>
              </a:rPr>
              <a:t>FDA </a:t>
            </a:r>
            <a:r>
              <a:rPr lang="en-GB" sz="3200" dirty="0">
                <a:solidFill>
                  <a:schemeClr val="tx1"/>
                </a:solidFill>
              </a:rPr>
              <a:t>approves </a:t>
            </a:r>
            <a:r>
              <a:rPr lang="en-GB" sz="3200" i="1" dirty="0" smtClean="0"/>
              <a:t>Ferric </a:t>
            </a:r>
            <a:r>
              <a:rPr lang="en-GB" sz="3200" i="1" dirty="0" err="1" smtClean="0"/>
              <a:t>Maltol</a:t>
            </a:r>
            <a:r>
              <a:rPr lang="en-GB" sz="3200" i="1" dirty="0"/>
              <a:t> </a:t>
            </a:r>
            <a:r>
              <a:rPr lang="en-GB" sz="3200" dirty="0" smtClean="0">
                <a:solidFill>
                  <a:schemeClr val="tx1"/>
                </a:solidFill>
              </a:rPr>
              <a:t>for </a:t>
            </a:r>
            <a:r>
              <a:rPr lang="en-GB" sz="3200" dirty="0">
                <a:solidFill>
                  <a:schemeClr val="tx1"/>
                </a:solidFill>
              </a:rPr>
              <a:t>the treatment of Iron Deficiency in adults</a:t>
            </a:r>
            <a:r>
              <a:rPr lang="en-IN" sz="3200" dirty="0">
                <a:solidFill>
                  <a:schemeClr val="tx1"/>
                </a:solidFill>
              </a:rPr>
              <a:t> 30mg </a:t>
            </a:r>
            <a:r>
              <a:rPr lang="en-IN" sz="3200" dirty="0" err="1">
                <a:solidFill>
                  <a:schemeClr val="tx1"/>
                </a:solidFill>
              </a:rPr>
              <a:t>bd</a:t>
            </a:r>
            <a:r>
              <a:rPr lang="en-IN" sz="3200" dirty="0">
                <a:solidFill>
                  <a:schemeClr val="tx1"/>
                </a:solidFill>
              </a:rPr>
              <a:t> orally for 12 weeks on empty </a:t>
            </a:r>
            <a:r>
              <a:rPr lang="en-IN" sz="3200" dirty="0" smtClean="0">
                <a:solidFill>
                  <a:schemeClr val="tx1"/>
                </a:solidFill>
              </a:rPr>
              <a:t>stomach</a:t>
            </a:r>
            <a:endParaRPr lang="en-IN" sz="3200" dirty="0">
              <a:solidFill>
                <a:schemeClr val="tx1"/>
              </a:solidFill>
            </a:endParaRPr>
          </a:p>
          <a:p>
            <a:r>
              <a:rPr lang="en-IN" sz="3200" dirty="0"/>
              <a:t>Not absorbed systemically as an intact complex, so fetal exposure to drug unlikely</a:t>
            </a:r>
          </a:p>
          <a:p>
            <a:endParaRPr lang="en-US" sz="3200" dirty="0">
              <a:solidFill>
                <a:schemeClr val="tx1"/>
              </a:solidFill>
            </a:endParaRPr>
          </a:p>
        </p:txBody>
      </p:sp>
      <p:sp>
        <p:nvSpPr>
          <p:cNvPr id="4" name="Rectangle 3"/>
          <p:cNvSpPr/>
          <p:nvPr/>
        </p:nvSpPr>
        <p:spPr>
          <a:xfrm>
            <a:off x="107504" y="618780"/>
            <a:ext cx="8372351" cy="1323439"/>
          </a:xfrm>
          <a:prstGeom prst="rect">
            <a:avLst/>
          </a:prstGeom>
        </p:spPr>
        <p:txBody>
          <a:bodyPr wrap="square">
            <a:spAutoFit/>
          </a:bodyPr>
          <a:lstStyle/>
          <a:p>
            <a:r>
              <a:rPr lang="en-US" sz="4000" i="1" dirty="0" smtClean="0"/>
              <a:t>The new kid on the block- Ferric </a:t>
            </a:r>
            <a:r>
              <a:rPr lang="en-US" sz="4000" i="1" dirty="0" err="1" smtClean="0"/>
              <a:t>Maltol</a:t>
            </a:r>
            <a:endParaRPr lang="en-US" sz="4000" i="1" dirty="0"/>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23</a:t>
            </a:fld>
            <a:endParaRPr lang="en-US" dirty="0">
              <a:solidFill>
                <a:prstClr val="white">
                  <a:tint val="75000"/>
                </a:prstClr>
              </a:solidFill>
            </a:endParaRPr>
          </a:p>
        </p:txBody>
      </p:sp>
    </p:spTree>
    <p:extLst>
      <p:ext uri="{BB962C8B-B14F-4D97-AF65-F5344CB8AC3E}">
        <p14:creationId xmlns:p14="http://schemas.microsoft.com/office/powerpoint/2010/main" val="284218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53228"/>
            <a:ext cx="7541125" cy="1080938"/>
          </a:xfrm>
        </p:spPr>
        <p:txBody>
          <a:bodyPr/>
          <a:lstStyle/>
          <a:p>
            <a:r>
              <a:rPr lang="en-IN" dirty="0" smtClean="0"/>
              <a:t>Elemental Iron in Oral preparations</a:t>
            </a:r>
            <a:endParaRPr lang="en-IN" dirty="0"/>
          </a:p>
        </p:txBody>
      </p:sp>
      <p:sp>
        <p:nvSpPr>
          <p:cNvPr id="3" name="Content Placeholder 2"/>
          <p:cNvSpPr>
            <a:spLocks noGrp="1"/>
          </p:cNvSpPr>
          <p:nvPr>
            <p:ph idx="1"/>
          </p:nvPr>
        </p:nvSpPr>
        <p:spPr>
          <a:xfrm>
            <a:off x="1115616" y="2420888"/>
            <a:ext cx="7210396" cy="3599316"/>
          </a:xfrm>
        </p:spPr>
        <p:txBody>
          <a:bodyPr/>
          <a:lstStyle/>
          <a:p>
            <a:pPr marL="0" indent="0">
              <a:buNone/>
            </a:pPr>
            <a:r>
              <a:rPr lang="en-IN" dirty="0"/>
              <a:t>Iron Supplement Tablet Size </a:t>
            </a:r>
            <a:r>
              <a:rPr lang="en-IN" dirty="0" smtClean="0"/>
              <a:t>Elemental Iron</a:t>
            </a:r>
            <a:endParaRPr lang="en-IN" dirty="0"/>
          </a:p>
          <a:p>
            <a:r>
              <a:rPr lang="en-IN" dirty="0"/>
              <a:t>Ferrous fumarate 325 mg </a:t>
            </a:r>
            <a:r>
              <a:rPr lang="en-IN" dirty="0" smtClean="0"/>
              <a:t>           108 </a:t>
            </a:r>
            <a:r>
              <a:rPr lang="en-IN" dirty="0"/>
              <a:t>mg</a:t>
            </a:r>
          </a:p>
          <a:p>
            <a:r>
              <a:rPr lang="en-IN" dirty="0"/>
              <a:t>Ferrous </a:t>
            </a:r>
            <a:r>
              <a:rPr lang="en-IN" dirty="0" err="1"/>
              <a:t>sulfate</a:t>
            </a:r>
            <a:r>
              <a:rPr lang="en-IN" dirty="0"/>
              <a:t> 325 mg </a:t>
            </a:r>
            <a:r>
              <a:rPr lang="en-IN" dirty="0" smtClean="0"/>
              <a:t>                65 </a:t>
            </a:r>
            <a:r>
              <a:rPr lang="en-IN" dirty="0"/>
              <a:t>mg</a:t>
            </a:r>
          </a:p>
          <a:p>
            <a:r>
              <a:rPr lang="en-IN" dirty="0"/>
              <a:t>Ferrous gluconate 325 mg </a:t>
            </a:r>
            <a:r>
              <a:rPr lang="en-IN" dirty="0" smtClean="0"/>
              <a:t>            35 </a:t>
            </a:r>
            <a:r>
              <a:rPr lang="en-IN" dirty="0"/>
              <a:t>mg</a:t>
            </a:r>
          </a:p>
          <a:p>
            <a:r>
              <a:rPr lang="en-IN" dirty="0"/>
              <a:t>Iron </a:t>
            </a:r>
            <a:r>
              <a:rPr lang="en-IN" dirty="0" err="1"/>
              <a:t>bisglycinate</a:t>
            </a:r>
            <a:r>
              <a:rPr lang="en-IN" dirty="0"/>
              <a:t> </a:t>
            </a:r>
            <a:r>
              <a:rPr lang="en-IN" dirty="0" smtClean="0"/>
              <a:t>                          25 </a:t>
            </a:r>
            <a:r>
              <a:rPr lang="en-IN" dirty="0"/>
              <a:t>mg</a:t>
            </a:r>
          </a:p>
          <a:p>
            <a:r>
              <a:rPr lang="en-IN" dirty="0"/>
              <a:t>Iron Protein </a:t>
            </a:r>
            <a:r>
              <a:rPr lang="en-IN" dirty="0" err="1"/>
              <a:t>Succinylate</a:t>
            </a:r>
            <a:r>
              <a:rPr lang="en-IN" dirty="0"/>
              <a:t> 300 mg </a:t>
            </a:r>
            <a:r>
              <a:rPr lang="en-IN" dirty="0" smtClean="0"/>
              <a:t>    18 </a:t>
            </a:r>
            <a:r>
              <a:rPr lang="en-IN" dirty="0"/>
              <a:t>mg</a:t>
            </a:r>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24</a:t>
            </a:fld>
            <a:endParaRPr lang="en-US" dirty="0">
              <a:solidFill>
                <a:prstClr val="white">
                  <a:tint val="75000"/>
                </a:prstClr>
              </a:solidFill>
            </a:endParaRPr>
          </a:p>
        </p:txBody>
      </p:sp>
    </p:spTree>
    <p:extLst>
      <p:ext uri="{BB962C8B-B14F-4D97-AF65-F5344CB8AC3E}">
        <p14:creationId xmlns:p14="http://schemas.microsoft.com/office/powerpoint/2010/main" val="1869427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D:\2017-18\Speedral\Images\knowing-the-newsumer-consumer-decision-making-in-a-digital-world-4-7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124" b="35953"/>
          <a:stretch/>
        </p:blipFill>
        <p:spPr bwMode="auto">
          <a:xfrm>
            <a:off x="3689242" y="3799113"/>
            <a:ext cx="4417741" cy="75111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2017-18\Speedral\Images\343366-58416-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14" y="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2017-18\Speedral\Images\Fe_absor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390" y="0"/>
            <a:ext cx="29464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541" y="2133600"/>
            <a:ext cx="3170315" cy="954107"/>
          </a:xfrm>
          <a:prstGeom prst="rect">
            <a:avLst/>
          </a:prstGeom>
          <a:solidFill>
            <a:schemeClr val="bg1"/>
          </a:solidFill>
        </p:spPr>
        <p:txBody>
          <a:bodyPr wrap="square" rtlCol="0">
            <a:spAutoFit/>
          </a:bodyPr>
          <a:lstStyle/>
          <a:p>
            <a:r>
              <a:rPr lang="en-IN" sz="2800" b="1" dirty="0"/>
              <a:t>Conventional iron absorption</a:t>
            </a:r>
          </a:p>
        </p:txBody>
      </p:sp>
      <p:sp>
        <p:nvSpPr>
          <p:cNvPr id="8" name="TextBox 7"/>
          <p:cNvSpPr txBox="1"/>
          <p:nvPr/>
        </p:nvSpPr>
        <p:spPr>
          <a:xfrm>
            <a:off x="3691879" y="404664"/>
            <a:ext cx="2431452" cy="954107"/>
          </a:xfrm>
          <a:prstGeom prst="rect">
            <a:avLst/>
          </a:prstGeom>
          <a:solidFill>
            <a:schemeClr val="bg1"/>
          </a:solidFill>
        </p:spPr>
        <p:txBody>
          <a:bodyPr wrap="square" rtlCol="0">
            <a:spAutoFit/>
          </a:bodyPr>
          <a:lstStyle/>
          <a:p>
            <a:r>
              <a:rPr lang="en-IN" sz="2800" b="1" dirty="0"/>
              <a:t>Side effects… tolerance???</a:t>
            </a:r>
          </a:p>
        </p:txBody>
      </p:sp>
      <p:sp>
        <p:nvSpPr>
          <p:cNvPr id="9" name="TextBox 8"/>
          <p:cNvSpPr txBox="1"/>
          <p:nvPr/>
        </p:nvSpPr>
        <p:spPr>
          <a:xfrm>
            <a:off x="123255" y="5082621"/>
            <a:ext cx="2820606" cy="954107"/>
          </a:xfrm>
          <a:prstGeom prst="rect">
            <a:avLst/>
          </a:prstGeom>
          <a:solidFill>
            <a:schemeClr val="bg1"/>
          </a:solidFill>
        </p:spPr>
        <p:txBody>
          <a:bodyPr wrap="square" rtlCol="0">
            <a:spAutoFit/>
          </a:bodyPr>
          <a:lstStyle/>
          <a:p>
            <a:r>
              <a:rPr lang="en-IN" sz="2800" b="1" dirty="0"/>
              <a:t>Hindrances to </a:t>
            </a:r>
            <a:endParaRPr lang="en-IN" sz="2800" b="1" dirty="0" smtClean="0"/>
          </a:p>
          <a:p>
            <a:r>
              <a:rPr lang="en-IN" sz="2800" b="1" dirty="0" smtClean="0"/>
              <a:t>iron </a:t>
            </a:r>
            <a:r>
              <a:rPr lang="en-IN" sz="2800" b="1" dirty="0"/>
              <a:t>absorption</a:t>
            </a:r>
          </a:p>
        </p:txBody>
      </p:sp>
      <p:pic>
        <p:nvPicPr>
          <p:cNvPr id="4101" name="Picture 5" descr="D:\2017-18\Speedral\Images\coffee-tea.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284" t="4028" r="1284" b="4462"/>
          <a:stretch/>
        </p:blipFill>
        <p:spPr bwMode="auto">
          <a:xfrm>
            <a:off x="2936252" y="4550229"/>
            <a:ext cx="3066763" cy="222538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2017-18\Speedral\Images\quit-coffee-quit-tea_650x325_4143031736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33649" y="5448299"/>
            <a:ext cx="2819402" cy="14097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02724" y="2884714"/>
            <a:ext cx="3881251" cy="792162"/>
          </a:xfrm>
          <a:solidFill>
            <a:srgbClr val="FF0000"/>
          </a:solidFill>
        </p:spPr>
        <p:txBody>
          <a:bodyPr/>
          <a:lstStyle/>
          <a:p>
            <a:r>
              <a:rPr lang="en-IN" b="1" dirty="0">
                <a:solidFill>
                  <a:schemeClr val="bg1"/>
                </a:solidFill>
              </a:rPr>
              <a:t>Iron supplements</a:t>
            </a:r>
          </a:p>
        </p:txBody>
      </p:sp>
      <p:pic>
        <p:nvPicPr>
          <p:cNvPr id="1026" name="Picture 2" descr="D:\2016-17\New product study\Speedral\Inputs\DGM slides\19227.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15389" y="4550228"/>
            <a:ext cx="2762250" cy="2225387"/>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25</a:t>
            </a:fld>
            <a:endParaRPr lang="en-US" dirty="0">
              <a:solidFill>
                <a:prstClr val="white">
                  <a:tint val="75000"/>
                </a:prstClr>
              </a:solidFill>
            </a:endParaRPr>
          </a:p>
        </p:txBody>
      </p:sp>
    </p:spTree>
    <p:extLst>
      <p:ext uri="{BB962C8B-B14F-4D97-AF65-F5344CB8AC3E}">
        <p14:creationId xmlns:p14="http://schemas.microsoft.com/office/powerpoint/2010/main" val="30078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101" y="2057401"/>
            <a:ext cx="2882276" cy="432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4"/>
          <p:cNvSpPr>
            <a:spLocks noChangeArrowheads="1"/>
          </p:cNvSpPr>
          <p:nvPr/>
        </p:nvSpPr>
        <p:spPr bwMode="auto">
          <a:xfrm>
            <a:off x="0" y="685800"/>
            <a:ext cx="7894688" cy="1371600"/>
          </a:xfrm>
          <a:prstGeom prst="rect">
            <a:avLst/>
          </a:prstGeom>
          <a:solidFill>
            <a:schemeClr val="bg1"/>
          </a:solidFill>
          <a:ln>
            <a:noFill/>
          </a:ln>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Wingdings" charset="2"/>
              <a:buNone/>
            </a:pPr>
            <a:r>
              <a:rPr lang="en-US" altLang="x-none" sz="3600" dirty="0" smtClean="0"/>
              <a:t>         Oral Iron </a:t>
            </a:r>
            <a:r>
              <a:rPr lang="en-US" altLang="x-none" sz="3600" dirty="0"/>
              <a:t>is not reaching its </a:t>
            </a:r>
            <a:r>
              <a:rPr lang="en-US" altLang="x-none" sz="3600" dirty="0" smtClean="0"/>
              <a:t>	 			 destination</a:t>
            </a:r>
            <a:r>
              <a:rPr lang="en-US" altLang="x-none" sz="3600" dirty="0"/>
              <a:t>!</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4420" y="3674874"/>
            <a:ext cx="1086681" cy="1086681"/>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270" y="2676349"/>
            <a:ext cx="1086681" cy="1086681"/>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12" y="4119650"/>
            <a:ext cx="1086681" cy="1086681"/>
          </a:xfrm>
          <a:prstGeom prst="rect">
            <a:avLst/>
          </a:prstGeom>
        </p:spPr>
      </p:pic>
      <p:cxnSp>
        <p:nvCxnSpPr>
          <p:cNvPr id="4" name="Curved Connector 3"/>
          <p:cNvCxnSpPr/>
          <p:nvPr/>
        </p:nvCxnSpPr>
        <p:spPr>
          <a:xfrm rot="5400000" flipH="1" flipV="1">
            <a:off x="6463393" y="3190459"/>
            <a:ext cx="609600" cy="359229"/>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6494393" y="4518635"/>
            <a:ext cx="604751" cy="416379"/>
          </a:xfrm>
          <a:prstGeom prst="curved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24464" y="2606534"/>
            <a:ext cx="2098651" cy="461665"/>
          </a:xfrm>
          <a:prstGeom prst="rect">
            <a:avLst/>
          </a:prstGeom>
          <a:noFill/>
          <a:ln>
            <a:solidFill>
              <a:schemeClr val="tx1"/>
            </a:solidFill>
          </a:ln>
        </p:spPr>
        <p:txBody>
          <a:bodyPr wrap="none" rtlCol="0">
            <a:spAutoFit/>
          </a:bodyPr>
          <a:lstStyle/>
          <a:p>
            <a:r>
              <a:rPr lang="en-US" sz="2400" b="1" dirty="0" smtClean="0">
                <a:solidFill>
                  <a:srgbClr val="FFFF00"/>
                </a:solidFill>
              </a:rPr>
              <a:t>Bone marrow</a:t>
            </a:r>
            <a:endParaRPr lang="en-US" sz="2400" b="1" dirty="0">
              <a:solidFill>
                <a:srgbClr val="FFFF00"/>
              </a:solidFill>
            </a:endParaRPr>
          </a:p>
        </p:txBody>
      </p:sp>
      <p:sp>
        <p:nvSpPr>
          <p:cNvPr id="25" name="TextBox 24"/>
          <p:cNvSpPr txBox="1"/>
          <p:nvPr/>
        </p:nvSpPr>
        <p:spPr>
          <a:xfrm>
            <a:off x="6588578" y="5199800"/>
            <a:ext cx="2503955" cy="461665"/>
          </a:xfrm>
          <a:prstGeom prst="rect">
            <a:avLst/>
          </a:prstGeom>
          <a:noFill/>
          <a:ln>
            <a:solidFill>
              <a:schemeClr val="tx1"/>
            </a:solidFill>
          </a:ln>
        </p:spPr>
        <p:txBody>
          <a:bodyPr wrap="none" rtlCol="0">
            <a:spAutoFit/>
          </a:bodyPr>
          <a:lstStyle/>
          <a:p>
            <a:r>
              <a:rPr lang="en-US" sz="2400" b="1" dirty="0" smtClean="0">
                <a:solidFill>
                  <a:srgbClr val="FFFF00"/>
                </a:solidFill>
              </a:rPr>
              <a:t>GI Tract - </a:t>
            </a:r>
            <a:r>
              <a:rPr lang="en-US" sz="2400" b="1" dirty="0" err="1" smtClean="0">
                <a:solidFill>
                  <a:srgbClr val="FFFF00"/>
                </a:solidFill>
              </a:rPr>
              <a:t>faeces</a:t>
            </a:r>
            <a:endParaRPr lang="en-US" sz="2400" b="1" dirty="0">
              <a:solidFill>
                <a:srgbClr val="FFFF00"/>
              </a:solidFill>
            </a:endParaRP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26</a:t>
            </a:fld>
            <a:endParaRPr lang="en-US" dirty="0">
              <a:solidFill>
                <a:prstClr val="white">
                  <a:tint val="75000"/>
                </a:prstClr>
              </a:solidFill>
            </a:endParaRPr>
          </a:p>
        </p:txBody>
      </p:sp>
    </p:spTree>
    <p:extLst>
      <p:ext uri="{BB962C8B-B14F-4D97-AF65-F5344CB8AC3E}">
        <p14:creationId xmlns:p14="http://schemas.microsoft.com/office/powerpoint/2010/main" val="294786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183" y="-315416"/>
            <a:ext cx="7620000" cy="1143000"/>
          </a:xfrm>
        </p:spPr>
        <p:txBody>
          <a:bodyPr/>
          <a:lstStyle/>
          <a:p>
            <a:pPr algn="ctr"/>
            <a:r>
              <a:rPr lang="en-IN" sz="3200" b="1" dirty="0">
                <a:latin typeface="Verdana" pitchFamily="34" charset="0"/>
                <a:ea typeface="Verdana" pitchFamily="34" charset="0"/>
                <a:cs typeface="Verdana" pitchFamily="34" charset="0"/>
              </a:rPr>
              <a:t>What we already know…</a:t>
            </a:r>
            <a:endParaRPr lang="en-US" sz="3200" b="1" dirty="0">
              <a:latin typeface="Verdana" pitchFamily="34" charset="0"/>
              <a:ea typeface="Verdana" pitchFamily="34" charset="0"/>
              <a:cs typeface="Verdana" pitchFamily="34" charset="0"/>
            </a:endParaRPr>
          </a:p>
        </p:txBody>
      </p:sp>
      <p:grpSp>
        <p:nvGrpSpPr>
          <p:cNvPr id="10" name="Group 9"/>
          <p:cNvGrpSpPr/>
          <p:nvPr/>
        </p:nvGrpSpPr>
        <p:grpSpPr>
          <a:xfrm>
            <a:off x="533400" y="2062443"/>
            <a:ext cx="7648575" cy="612648"/>
            <a:chOff x="1524000" y="1676400"/>
            <a:chExt cx="6648450" cy="612648"/>
          </a:xfrm>
          <a:solidFill>
            <a:schemeClr val="accent1"/>
          </a:solidFill>
        </p:grpSpPr>
        <p:sp>
          <p:nvSpPr>
            <p:cNvPr id="6" name="Rounded Rectangle 5"/>
            <p:cNvSpPr/>
            <p:nvPr/>
          </p:nvSpPr>
          <p:spPr>
            <a:xfrm>
              <a:off x="1790700" y="1677924"/>
              <a:ext cx="6381750" cy="609600"/>
            </a:xfrm>
            <a:prstGeom prst="roundRect">
              <a:avLst>
                <a:gd name="adj" fmla="val 11247"/>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endParaRPr lang="en-IN" sz="2000" b="1" dirty="0">
                <a:solidFill>
                  <a:schemeClr val="tx1"/>
                </a:solidFill>
              </a:endParaRPr>
            </a:p>
          </p:txBody>
        </p:sp>
        <p:sp>
          <p:nvSpPr>
            <p:cNvPr id="7" name="Oval 6"/>
            <p:cNvSpPr/>
            <p:nvPr/>
          </p:nvSpPr>
          <p:spPr>
            <a:xfrm>
              <a:off x="1524000" y="1676400"/>
              <a:ext cx="612648" cy="61264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01</a:t>
              </a:r>
            </a:p>
          </p:txBody>
        </p:sp>
      </p:grpSp>
      <p:grpSp>
        <p:nvGrpSpPr>
          <p:cNvPr id="31" name="Group 30"/>
          <p:cNvGrpSpPr/>
          <p:nvPr/>
        </p:nvGrpSpPr>
        <p:grpSpPr>
          <a:xfrm>
            <a:off x="533400" y="2850715"/>
            <a:ext cx="7648575" cy="612648"/>
            <a:chOff x="1524000" y="1676400"/>
            <a:chExt cx="6648450" cy="612648"/>
          </a:xfrm>
        </p:grpSpPr>
        <p:sp>
          <p:nvSpPr>
            <p:cNvPr id="32" name="Rounded Rectangle 31"/>
            <p:cNvSpPr/>
            <p:nvPr/>
          </p:nvSpPr>
          <p:spPr>
            <a:xfrm>
              <a:off x="1790700" y="1677924"/>
              <a:ext cx="6381750" cy="609600"/>
            </a:xfrm>
            <a:prstGeom prst="roundRect">
              <a:avLst>
                <a:gd name="adj" fmla="val 11247"/>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endParaRPr lang="en-IN" sz="2000" b="1" dirty="0">
                <a:solidFill>
                  <a:schemeClr val="tx1"/>
                </a:solidFill>
              </a:endParaRPr>
            </a:p>
          </p:txBody>
        </p:sp>
        <p:sp>
          <p:nvSpPr>
            <p:cNvPr id="33" name="Oval 32"/>
            <p:cNvSpPr/>
            <p:nvPr/>
          </p:nvSpPr>
          <p:spPr>
            <a:xfrm>
              <a:off x="1524000" y="1676400"/>
              <a:ext cx="612648" cy="61264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02</a:t>
              </a:r>
            </a:p>
          </p:txBody>
        </p:sp>
      </p:grpSp>
      <p:grpSp>
        <p:nvGrpSpPr>
          <p:cNvPr id="34" name="Group 33"/>
          <p:cNvGrpSpPr/>
          <p:nvPr/>
        </p:nvGrpSpPr>
        <p:grpSpPr>
          <a:xfrm>
            <a:off x="533400" y="3613666"/>
            <a:ext cx="7648575" cy="612648"/>
            <a:chOff x="1524000" y="1676400"/>
            <a:chExt cx="6648450" cy="612648"/>
          </a:xfrm>
        </p:grpSpPr>
        <p:sp>
          <p:nvSpPr>
            <p:cNvPr id="35" name="Rounded Rectangle 34"/>
            <p:cNvSpPr/>
            <p:nvPr/>
          </p:nvSpPr>
          <p:spPr>
            <a:xfrm>
              <a:off x="1790700" y="1677924"/>
              <a:ext cx="6381750" cy="609600"/>
            </a:xfrm>
            <a:prstGeom prst="roundRect">
              <a:avLst>
                <a:gd name="adj" fmla="val 11247"/>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endParaRPr lang="en-US" sz="2000" b="1" dirty="0">
                <a:solidFill>
                  <a:schemeClr val="tx1"/>
                </a:solidFill>
              </a:endParaRPr>
            </a:p>
          </p:txBody>
        </p:sp>
        <p:sp>
          <p:nvSpPr>
            <p:cNvPr id="36" name="Oval 35"/>
            <p:cNvSpPr/>
            <p:nvPr/>
          </p:nvSpPr>
          <p:spPr>
            <a:xfrm>
              <a:off x="1524000" y="1676400"/>
              <a:ext cx="612648" cy="61264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03</a:t>
              </a:r>
            </a:p>
          </p:txBody>
        </p:sp>
      </p:grpSp>
      <p:grpSp>
        <p:nvGrpSpPr>
          <p:cNvPr id="37" name="Group 36"/>
          <p:cNvGrpSpPr/>
          <p:nvPr/>
        </p:nvGrpSpPr>
        <p:grpSpPr>
          <a:xfrm>
            <a:off x="533400" y="4365317"/>
            <a:ext cx="7648575" cy="612648"/>
            <a:chOff x="1524000" y="1676400"/>
            <a:chExt cx="6648450" cy="612648"/>
          </a:xfrm>
        </p:grpSpPr>
        <p:sp>
          <p:nvSpPr>
            <p:cNvPr id="38" name="Rounded Rectangle 37"/>
            <p:cNvSpPr/>
            <p:nvPr/>
          </p:nvSpPr>
          <p:spPr>
            <a:xfrm>
              <a:off x="1790700" y="1677924"/>
              <a:ext cx="6381750" cy="609600"/>
            </a:xfrm>
            <a:prstGeom prst="roundRect">
              <a:avLst>
                <a:gd name="adj" fmla="val 11247"/>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endParaRPr lang="en-IN" sz="2000" b="1" dirty="0">
                <a:solidFill>
                  <a:schemeClr val="tx1"/>
                </a:solidFill>
              </a:endParaRPr>
            </a:p>
          </p:txBody>
        </p:sp>
        <p:sp>
          <p:nvSpPr>
            <p:cNvPr id="39" name="Oval 38"/>
            <p:cNvSpPr/>
            <p:nvPr/>
          </p:nvSpPr>
          <p:spPr>
            <a:xfrm>
              <a:off x="1524000" y="1676400"/>
              <a:ext cx="612648" cy="61264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04</a:t>
              </a:r>
            </a:p>
          </p:txBody>
        </p:sp>
      </p:grpSp>
      <p:grpSp>
        <p:nvGrpSpPr>
          <p:cNvPr id="40" name="Group 39"/>
          <p:cNvGrpSpPr/>
          <p:nvPr/>
        </p:nvGrpSpPr>
        <p:grpSpPr>
          <a:xfrm>
            <a:off x="482386" y="5102352"/>
            <a:ext cx="7648575" cy="612648"/>
            <a:chOff x="1524000" y="1676400"/>
            <a:chExt cx="6648450" cy="612648"/>
          </a:xfrm>
        </p:grpSpPr>
        <p:sp>
          <p:nvSpPr>
            <p:cNvPr id="41" name="Rounded Rectangle 40"/>
            <p:cNvSpPr/>
            <p:nvPr/>
          </p:nvSpPr>
          <p:spPr>
            <a:xfrm>
              <a:off x="1790700" y="1677924"/>
              <a:ext cx="6381750" cy="609600"/>
            </a:xfrm>
            <a:prstGeom prst="roundRect">
              <a:avLst>
                <a:gd name="adj" fmla="val 11247"/>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endParaRPr lang="en-US" sz="2000" b="1" dirty="0">
                <a:solidFill>
                  <a:schemeClr val="tx1"/>
                </a:solidFill>
              </a:endParaRPr>
            </a:p>
          </p:txBody>
        </p:sp>
        <p:sp>
          <p:nvSpPr>
            <p:cNvPr id="42" name="Oval 41"/>
            <p:cNvSpPr/>
            <p:nvPr/>
          </p:nvSpPr>
          <p:spPr>
            <a:xfrm>
              <a:off x="1524000" y="1676400"/>
              <a:ext cx="612648" cy="61264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05</a:t>
              </a:r>
            </a:p>
          </p:txBody>
        </p:sp>
      </p:grpSp>
      <p:sp>
        <p:nvSpPr>
          <p:cNvPr id="5" name="Rectangle 4"/>
          <p:cNvSpPr/>
          <p:nvPr/>
        </p:nvSpPr>
        <p:spPr>
          <a:xfrm>
            <a:off x="186566" y="6005886"/>
            <a:ext cx="8119234" cy="830997"/>
          </a:xfrm>
          <a:prstGeom prst="rect">
            <a:avLst/>
          </a:prstGeom>
        </p:spPr>
        <p:txBody>
          <a:bodyPr wrap="square">
            <a:spAutoFit/>
          </a:bodyPr>
          <a:lstStyle/>
          <a:p>
            <a:pPr algn="just"/>
            <a:r>
              <a:rPr lang="en-IN" sz="1200" dirty="0"/>
              <a:t>Koenig MD, Nutrients. 2014 Aug 4;6(8):3062-83; </a:t>
            </a:r>
            <a:r>
              <a:rPr lang="en-IN" sz="1200" dirty="0" err="1"/>
              <a:t>Gautam</a:t>
            </a:r>
            <a:r>
              <a:rPr lang="en-IN" sz="1200" dirty="0"/>
              <a:t> CS, et al. Medscape J Med. 2008;10(12):283; </a:t>
            </a:r>
            <a:r>
              <a:rPr lang="en-IN" sz="1200" dirty="0" err="1"/>
              <a:t>Nagpal</a:t>
            </a:r>
            <a:r>
              <a:rPr lang="en-IN" sz="1200" dirty="0"/>
              <a:t> J, et al. Indian </a:t>
            </a:r>
            <a:r>
              <a:rPr lang="en-IN" sz="1200" dirty="0" err="1"/>
              <a:t>Pediatr</a:t>
            </a:r>
            <a:r>
              <a:rPr lang="en-IN" sz="1200" dirty="0"/>
              <a:t>. 2004 Aug;41(8):807-15; Di Renzo GC, et al. </a:t>
            </a:r>
            <a:r>
              <a:rPr lang="en-IN" sz="1200" dirty="0" err="1"/>
              <a:t>Womens</a:t>
            </a:r>
            <a:r>
              <a:rPr lang="en-IN" sz="1200" dirty="0"/>
              <a:t> Health (</a:t>
            </a:r>
            <a:r>
              <a:rPr lang="en-IN" sz="1200" dirty="0" err="1"/>
              <a:t>Lond</a:t>
            </a:r>
            <a:r>
              <a:rPr lang="en-IN" sz="1200" dirty="0"/>
              <a:t>). 2015 Nov;11(6):891-900; </a:t>
            </a:r>
            <a:r>
              <a:rPr lang="en-IN" sz="1200" dirty="0" err="1"/>
              <a:t>Khalafallah</a:t>
            </a:r>
            <a:r>
              <a:rPr lang="en-IN" sz="1200" dirty="0"/>
              <a:t> AA, et al. Pregnancy. 2012;2012:630519; </a:t>
            </a:r>
            <a:r>
              <a:rPr lang="en-IN" sz="1200" dirty="0" err="1"/>
              <a:t>Milman</a:t>
            </a:r>
            <a:r>
              <a:rPr lang="en-IN" sz="1200" dirty="0"/>
              <a:t> N. J Pregnancy. 2012;2012:514345; Yu PP,, et al. J </a:t>
            </a:r>
            <a:r>
              <a:rPr lang="en-IN" sz="1200" dirty="0" err="1"/>
              <a:t>Pharma</a:t>
            </a:r>
            <a:r>
              <a:rPr lang="en-IN" sz="1200" dirty="0"/>
              <a:t> Care Health Sys 2015. S4:1-3.</a:t>
            </a:r>
          </a:p>
        </p:txBody>
      </p:sp>
      <p:sp>
        <p:nvSpPr>
          <p:cNvPr id="21" name="Rectangle 20"/>
          <p:cNvSpPr/>
          <p:nvPr/>
        </p:nvSpPr>
        <p:spPr>
          <a:xfrm>
            <a:off x="186566" y="997163"/>
            <a:ext cx="7509095" cy="954107"/>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IN" sz="2800" b="1" dirty="0">
                <a:solidFill>
                  <a:schemeClr val="tx1"/>
                </a:solidFill>
              </a:rPr>
              <a:t>Problems with Absorption of Conventional Iron </a:t>
            </a:r>
          </a:p>
        </p:txBody>
      </p:sp>
      <p:sp>
        <p:nvSpPr>
          <p:cNvPr id="2" name="Rectangle 1"/>
          <p:cNvSpPr/>
          <p:nvPr/>
        </p:nvSpPr>
        <p:spPr>
          <a:xfrm>
            <a:off x="1232521" y="2062443"/>
            <a:ext cx="6949454" cy="523220"/>
          </a:xfrm>
          <a:prstGeom prst="rect">
            <a:avLst/>
          </a:prstGeom>
        </p:spPr>
        <p:txBody>
          <a:bodyPr wrap="square">
            <a:spAutoFit/>
          </a:bodyPr>
          <a:lstStyle/>
          <a:p>
            <a:pPr lvl="0"/>
            <a:r>
              <a:rPr lang="en-IN" sz="2800" dirty="0">
                <a:solidFill>
                  <a:prstClr val="white"/>
                </a:solidFill>
              </a:rPr>
              <a:t>Reduced </a:t>
            </a:r>
            <a:r>
              <a:rPr lang="en-IN" sz="2800" dirty="0" err="1" smtClean="0">
                <a:solidFill>
                  <a:prstClr val="white"/>
                </a:solidFill>
              </a:rPr>
              <a:t>absorbtion</a:t>
            </a:r>
            <a:r>
              <a:rPr lang="en-IN" sz="2800" dirty="0" smtClean="0">
                <a:solidFill>
                  <a:prstClr val="white"/>
                </a:solidFill>
              </a:rPr>
              <a:t> when </a:t>
            </a:r>
            <a:r>
              <a:rPr lang="en-IN" sz="2800" dirty="0">
                <a:solidFill>
                  <a:prstClr val="white"/>
                </a:solidFill>
              </a:rPr>
              <a:t>taken with food</a:t>
            </a:r>
          </a:p>
        </p:txBody>
      </p:sp>
      <p:sp>
        <p:nvSpPr>
          <p:cNvPr id="3" name="Rectangle 2"/>
          <p:cNvSpPr/>
          <p:nvPr/>
        </p:nvSpPr>
        <p:spPr>
          <a:xfrm>
            <a:off x="1241338" y="2841530"/>
            <a:ext cx="7066358" cy="523220"/>
          </a:xfrm>
          <a:prstGeom prst="rect">
            <a:avLst/>
          </a:prstGeom>
        </p:spPr>
        <p:txBody>
          <a:bodyPr wrap="square">
            <a:spAutoFit/>
          </a:bodyPr>
          <a:lstStyle/>
          <a:p>
            <a:pPr lvl="0"/>
            <a:r>
              <a:rPr lang="en-IN" sz="2800" dirty="0">
                <a:solidFill>
                  <a:prstClr val="white"/>
                </a:solidFill>
              </a:rPr>
              <a:t>Taking Twice a day reduces absorption </a:t>
            </a:r>
          </a:p>
        </p:txBody>
      </p:sp>
      <p:sp>
        <p:nvSpPr>
          <p:cNvPr id="8" name="Rectangle 7"/>
          <p:cNvSpPr/>
          <p:nvPr/>
        </p:nvSpPr>
        <p:spPr>
          <a:xfrm>
            <a:off x="1238208" y="3599730"/>
            <a:ext cx="7067591" cy="523220"/>
          </a:xfrm>
          <a:prstGeom prst="rect">
            <a:avLst/>
          </a:prstGeom>
        </p:spPr>
        <p:txBody>
          <a:bodyPr wrap="square">
            <a:spAutoFit/>
          </a:bodyPr>
          <a:lstStyle/>
          <a:p>
            <a:pPr lvl="0"/>
            <a:r>
              <a:rPr lang="en-IN" sz="2800" dirty="0">
                <a:solidFill>
                  <a:prstClr val="white"/>
                </a:solidFill>
              </a:rPr>
              <a:t>Taking higher doses causes G-I side-effects</a:t>
            </a:r>
          </a:p>
        </p:txBody>
      </p:sp>
      <p:sp>
        <p:nvSpPr>
          <p:cNvPr id="9" name="Rectangle 8"/>
          <p:cNvSpPr/>
          <p:nvPr/>
        </p:nvSpPr>
        <p:spPr>
          <a:xfrm>
            <a:off x="1115616" y="4359026"/>
            <a:ext cx="7272808" cy="523220"/>
          </a:xfrm>
          <a:prstGeom prst="rect">
            <a:avLst/>
          </a:prstGeom>
        </p:spPr>
        <p:txBody>
          <a:bodyPr wrap="square">
            <a:spAutoFit/>
          </a:bodyPr>
          <a:lstStyle/>
          <a:p>
            <a:pPr lvl="0"/>
            <a:r>
              <a:rPr lang="en-IN" sz="2800" dirty="0" smtClean="0">
                <a:solidFill>
                  <a:prstClr val="white"/>
                </a:solidFill>
              </a:rPr>
              <a:t> Reduced </a:t>
            </a:r>
            <a:r>
              <a:rPr lang="en-IN" sz="2800" dirty="0">
                <a:solidFill>
                  <a:prstClr val="white"/>
                </a:solidFill>
              </a:rPr>
              <a:t>absorption in Infections</a:t>
            </a:r>
            <a:r>
              <a:rPr lang="en-IN" sz="2800" dirty="0" smtClean="0">
                <a:solidFill>
                  <a:prstClr val="white"/>
                </a:solidFill>
              </a:rPr>
              <a:t>, </a:t>
            </a:r>
            <a:r>
              <a:rPr lang="en-IN" sz="2800" dirty="0" err="1" smtClean="0">
                <a:solidFill>
                  <a:prstClr val="white"/>
                </a:solidFill>
              </a:rPr>
              <a:t>inflamm</a:t>
            </a:r>
            <a:endParaRPr lang="en-IN" sz="2800" dirty="0">
              <a:solidFill>
                <a:prstClr val="white"/>
              </a:solidFill>
            </a:endParaRPr>
          </a:p>
        </p:txBody>
      </p:sp>
      <p:sp>
        <p:nvSpPr>
          <p:cNvPr id="11" name="Rectangle 10"/>
          <p:cNvSpPr/>
          <p:nvPr/>
        </p:nvSpPr>
        <p:spPr>
          <a:xfrm>
            <a:off x="1187195" y="5102352"/>
            <a:ext cx="2872068" cy="523220"/>
          </a:xfrm>
          <a:prstGeom prst="rect">
            <a:avLst/>
          </a:prstGeom>
        </p:spPr>
        <p:txBody>
          <a:bodyPr wrap="none">
            <a:spAutoFit/>
          </a:bodyPr>
          <a:lstStyle/>
          <a:p>
            <a:r>
              <a:rPr lang="en-IN" sz="2800" dirty="0" smtClean="0"/>
              <a:t>Poor Compliance</a:t>
            </a:r>
            <a:endParaRPr lang="en-IN" sz="2800" dirty="0"/>
          </a:p>
        </p:txBody>
      </p:sp>
      <p:sp>
        <p:nvSpPr>
          <p:cNvPr id="12" name="Date Placeholder 1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13" name="Footer Placeholder 1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14" name="Slide Number Placeholder 13"/>
          <p:cNvSpPr>
            <a:spLocks noGrp="1"/>
          </p:cNvSpPr>
          <p:nvPr>
            <p:ph type="sldNum" sz="quarter" idx="12"/>
          </p:nvPr>
        </p:nvSpPr>
        <p:spPr/>
        <p:txBody>
          <a:bodyPr/>
          <a:lstStyle/>
          <a:p>
            <a:fld id="{6D22F896-40B5-4ADD-8801-0D06FADFA095}" type="slidenum">
              <a:rPr lang="en-US" smtClean="0">
                <a:solidFill>
                  <a:prstClr val="white">
                    <a:tint val="75000"/>
                  </a:prstClr>
                </a:solidFill>
              </a:rPr>
              <a:pPr/>
              <a:t>27</a:t>
            </a:fld>
            <a:endParaRPr lang="en-US" dirty="0">
              <a:solidFill>
                <a:prstClr val="white">
                  <a:tint val="75000"/>
                </a:prstClr>
              </a:solidFill>
            </a:endParaRPr>
          </a:p>
        </p:txBody>
      </p:sp>
    </p:spTree>
    <p:extLst>
      <p:ext uri="{BB962C8B-B14F-4D97-AF65-F5344CB8AC3E}">
        <p14:creationId xmlns:p14="http://schemas.microsoft.com/office/powerpoint/2010/main" val="2914512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183" y="-315416"/>
            <a:ext cx="7620000" cy="1143000"/>
          </a:xfrm>
        </p:spPr>
        <p:txBody>
          <a:bodyPr/>
          <a:lstStyle/>
          <a:p>
            <a:pPr algn="ctr"/>
            <a:r>
              <a:rPr lang="en-IN" sz="3200" b="1" dirty="0">
                <a:latin typeface="Verdana" pitchFamily="34" charset="0"/>
                <a:ea typeface="Verdana" pitchFamily="34" charset="0"/>
                <a:cs typeface="Verdana" pitchFamily="34" charset="0"/>
              </a:rPr>
              <a:t>What we already know…</a:t>
            </a:r>
            <a:endParaRPr lang="en-US" sz="3200" b="1" dirty="0">
              <a:latin typeface="Verdana" pitchFamily="34" charset="0"/>
              <a:ea typeface="Verdana" pitchFamily="34" charset="0"/>
              <a:cs typeface="Verdana" pitchFamily="34" charset="0"/>
            </a:endParaRPr>
          </a:p>
        </p:txBody>
      </p:sp>
      <p:grpSp>
        <p:nvGrpSpPr>
          <p:cNvPr id="10" name="Group 9"/>
          <p:cNvGrpSpPr/>
          <p:nvPr/>
        </p:nvGrpSpPr>
        <p:grpSpPr>
          <a:xfrm>
            <a:off x="533400" y="2062443"/>
            <a:ext cx="7648575" cy="612648"/>
            <a:chOff x="1524000" y="1676400"/>
            <a:chExt cx="6648450" cy="612648"/>
          </a:xfrm>
          <a:solidFill>
            <a:schemeClr val="accent1"/>
          </a:solidFill>
        </p:grpSpPr>
        <p:sp>
          <p:nvSpPr>
            <p:cNvPr id="6" name="Rounded Rectangle 5"/>
            <p:cNvSpPr/>
            <p:nvPr/>
          </p:nvSpPr>
          <p:spPr>
            <a:xfrm>
              <a:off x="1790700" y="1677924"/>
              <a:ext cx="6381750" cy="609600"/>
            </a:xfrm>
            <a:prstGeom prst="roundRect">
              <a:avLst>
                <a:gd name="adj" fmla="val 11247"/>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IN" sz="2000" b="1" dirty="0" err="1">
                  <a:solidFill>
                    <a:schemeClr val="tx1"/>
                  </a:solidFill>
                </a:rPr>
                <a:t>Phytates</a:t>
              </a:r>
              <a:r>
                <a:rPr lang="en-IN" sz="2000" b="1" dirty="0">
                  <a:solidFill>
                    <a:schemeClr val="tx1"/>
                  </a:solidFill>
                </a:rPr>
                <a:t>, phenols and tannins inhibit absorption of iron</a:t>
              </a:r>
            </a:p>
          </p:txBody>
        </p:sp>
        <p:sp>
          <p:nvSpPr>
            <p:cNvPr id="7" name="Oval 6"/>
            <p:cNvSpPr/>
            <p:nvPr/>
          </p:nvSpPr>
          <p:spPr>
            <a:xfrm>
              <a:off x="1524000" y="1676400"/>
              <a:ext cx="612648" cy="61264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01</a:t>
              </a:r>
            </a:p>
          </p:txBody>
        </p:sp>
      </p:grpSp>
      <p:grpSp>
        <p:nvGrpSpPr>
          <p:cNvPr id="31" name="Group 30"/>
          <p:cNvGrpSpPr/>
          <p:nvPr/>
        </p:nvGrpSpPr>
        <p:grpSpPr>
          <a:xfrm>
            <a:off x="533400" y="2850715"/>
            <a:ext cx="7648575" cy="612648"/>
            <a:chOff x="1524000" y="1676400"/>
            <a:chExt cx="6648450" cy="612648"/>
          </a:xfrm>
        </p:grpSpPr>
        <p:sp>
          <p:nvSpPr>
            <p:cNvPr id="32" name="Rounded Rectangle 31"/>
            <p:cNvSpPr/>
            <p:nvPr/>
          </p:nvSpPr>
          <p:spPr>
            <a:xfrm>
              <a:off x="1790700" y="1677924"/>
              <a:ext cx="6381750" cy="609600"/>
            </a:xfrm>
            <a:prstGeom prst="roundRect">
              <a:avLst>
                <a:gd name="adj" fmla="val 11247"/>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IN" sz="2000" b="1" dirty="0">
                  <a:solidFill>
                    <a:schemeClr val="tx1"/>
                  </a:solidFill>
                </a:rPr>
                <a:t>Ferric iron salts needs to be converted in to ferrous form to be absorbed</a:t>
              </a:r>
            </a:p>
          </p:txBody>
        </p:sp>
        <p:sp>
          <p:nvSpPr>
            <p:cNvPr id="33" name="Oval 32"/>
            <p:cNvSpPr/>
            <p:nvPr/>
          </p:nvSpPr>
          <p:spPr>
            <a:xfrm>
              <a:off x="1524000" y="1676400"/>
              <a:ext cx="612648" cy="61264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02</a:t>
              </a:r>
            </a:p>
          </p:txBody>
        </p:sp>
      </p:grpSp>
      <p:grpSp>
        <p:nvGrpSpPr>
          <p:cNvPr id="34" name="Group 33"/>
          <p:cNvGrpSpPr/>
          <p:nvPr/>
        </p:nvGrpSpPr>
        <p:grpSpPr>
          <a:xfrm>
            <a:off x="533400" y="3620396"/>
            <a:ext cx="7648575" cy="612648"/>
            <a:chOff x="1524000" y="1676400"/>
            <a:chExt cx="6648450" cy="612648"/>
          </a:xfrm>
        </p:grpSpPr>
        <p:sp>
          <p:nvSpPr>
            <p:cNvPr id="35" name="Rounded Rectangle 34"/>
            <p:cNvSpPr/>
            <p:nvPr/>
          </p:nvSpPr>
          <p:spPr>
            <a:xfrm>
              <a:off x="1790700" y="1677924"/>
              <a:ext cx="6381750" cy="609600"/>
            </a:xfrm>
            <a:prstGeom prst="roundRect">
              <a:avLst>
                <a:gd name="adj" fmla="val 11247"/>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2000" b="1" dirty="0">
                  <a:solidFill>
                    <a:schemeClr val="tx1"/>
                  </a:solidFill>
                </a:rPr>
                <a:t>Gastric acidity and ascorbic acid necessary for absorption</a:t>
              </a:r>
            </a:p>
          </p:txBody>
        </p:sp>
        <p:sp>
          <p:nvSpPr>
            <p:cNvPr id="36" name="Oval 35"/>
            <p:cNvSpPr/>
            <p:nvPr/>
          </p:nvSpPr>
          <p:spPr>
            <a:xfrm>
              <a:off x="1524000" y="1676400"/>
              <a:ext cx="612648" cy="61264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03</a:t>
              </a:r>
            </a:p>
          </p:txBody>
        </p:sp>
      </p:grpSp>
      <p:grpSp>
        <p:nvGrpSpPr>
          <p:cNvPr id="37" name="Group 36"/>
          <p:cNvGrpSpPr/>
          <p:nvPr/>
        </p:nvGrpSpPr>
        <p:grpSpPr>
          <a:xfrm>
            <a:off x="533400" y="4365317"/>
            <a:ext cx="7648575" cy="612648"/>
            <a:chOff x="1524000" y="1676400"/>
            <a:chExt cx="6648450" cy="612648"/>
          </a:xfrm>
        </p:grpSpPr>
        <p:sp>
          <p:nvSpPr>
            <p:cNvPr id="38" name="Rounded Rectangle 37"/>
            <p:cNvSpPr/>
            <p:nvPr/>
          </p:nvSpPr>
          <p:spPr>
            <a:xfrm>
              <a:off x="1790700" y="1677924"/>
              <a:ext cx="6381750" cy="609600"/>
            </a:xfrm>
            <a:prstGeom prst="roundRect">
              <a:avLst>
                <a:gd name="adj" fmla="val 11247"/>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IN" sz="2000" b="1" dirty="0">
                  <a:solidFill>
                    <a:schemeClr val="tx1"/>
                  </a:solidFill>
                </a:rPr>
                <a:t>Other divalent metal ions (e.g. Zn</a:t>
              </a:r>
              <a:r>
                <a:rPr lang="en-IN" sz="2000" b="1" baseline="30000" dirty="0">
                  <a:solidFill>
                    <a:schemeClr val="tx1"/>
                  </a:solidFill>
                </a:rPr>
                <a:t>2+</a:t>
              </a:r>
              <a:r>
                <a:rPr lang="en-IN" sz="2000" b="1" dirty="0">
                  <a:solidFill>
                    <a:schemeClr val="tx1"/>
                  </a:solidFill>
                </a:rPr>
                <a:t>, Mn</a:t>
              </a:r>
              <a:r>
                <a:rPr lang="en-IN" sz="2000" b="1" baseline="30000" dirty="0">
                  <a:solidFill>
                    <a:schemeClr val="tx1"/>
                  </a:solidFill>
                </a:rPr>
                <a:t>2+</a:t>
              </a:r>
              <a:r>
                <a:rPr lang="en-IN" sz="2000" b="1" dirty="0">
                  <a:solidFill>
                    <a:schemeClr val="tx1"/>
                  </a:solidFill>
                </a:rPr>
                <a:t>) may interfere with absorption of iron and vice versa</a:t>
              </a:r>
            </a:p>
          </p:txBody>
        </p:sp>
        <p:sp>
          <p:nvSpPr>
            <p:cNvPr id="39" name="Oval 38"/>
            <p:cNvSpPr/>
            <p:nvPr/>
          </p:nvSpPr>
          <p:spPr>
            <a:xfrm>
              <a:off x="1524000" y="1676400"/>
              <a:ext cx="612648" cy="61264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04</a:t>
              </a:r>
            </a:p>
          </p:txBody>
        </p:sp>
      </p:grpSp>
      <p:grpSp>
        <p:nvGrpSpPr>
          <p:cNvPr id="40" name="Group 39"/>
          <p:cNvGrpSpPr/>
          <p:nvPr/>
        </p:nvGrpSpPr>
        <p:grpSpPr>
          <a:xfrm>
            <a:off x="533400" y="5102352"/>
            <a:ext cx="7648575" cy="612648"/>
            <a:chOff x="1524000" y="1676400"/>
            <a:chExt cx="6648450" cy="612648"/>
          </a:xfrm>
        </p:grpSpPr>
        <p:sp>
          <p:nvSpPr>
            <p:cNvPr id="41" name="Rounded Rectangle 40"/>
            <p:cNvSpPr/>
            <p:nvPr/>
          </p:nvSpPr>
          <p:spPr>
            <a:xfrm>
              <a:off x="1790700" y="1677924"/>
              <a:ext cx="6381750" cy="609600"/>
            </a:xfrm>
            <a:prstGeom prst="roundRect">
              <a:avLst>
                <a:gd name="adj" fmla="val 11247"/>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2000" b="1" dirty="0">
                  <a:solidFill>
                    <a:srgbClr val="FFFF00"/>
                  </a:solidFill>
                </a:rPr>
                <a:t>High hepcidin </a:t>
              </a:r>
              <a:r>
                <a:rPr lang="en-US" sz="2000" b="1" dirty="0">
                  <a:solidFill>
                    <a:schemeClr val="tx1"/>
                  </a:solidFill>
                </a:rPr>
                <a:t>levels may restrict absorption of iron</a:t>
              </a:r>
            </a:p>
          </p:txBody>
        </p:sp>
        <p:sp>
          <p:nvSpPr>
            <p:cNvPr id="42" name="Oval 41"/>
            <p:cNvSpPr/>
            <p:nvPr/>
          </p:nvSpPr>
          <p:spPr>
            <a:xfrm>
              <a:off x="1524000" y="1676400"/>
              <a:ext cx="612648" cy="61264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05</a:t>
              </a:r>
            </a:p>
          </p:txBody>
        </p:sp>
      </p:grpSp>
      <p:sp>
        <p:nvSpPr>
          <p:cNvPr id="5" name="Rectangle 4"/>
          <p:cNvSpPr/>
          <p:nvPr/>
        </p:nvSpPr>
        <p:spPr>
          <a:xfrm>
            <a:off x="186566" y="6005886"/>
            <a:ext cx="8119234" cy="830997"/>
          </a:xfrm>
          <a:prstGeom prst="rect">
            <a:avLst/>
          </a:prstGeom>
        </p:spPr>
        <p:txBody>
          <a:bodyPr wrap="square">
            <a:spAutoFit/>
          </a:bodyPr>
          <a:lstStyle/>
          <a:p>
            <a:pPr algn="just"/>
            <a:r>
              <a:rPr lang="en-IN" sz="1200" dirty="0"/>
              <a:t>Koenig MD, Nutrients. 2014 Aug 4;6(8):3062-83; </a:t>
            </a:r>
            <a:r>
              <a:rPr lang="en-IN" sz="1200" dirty="0" err="1"/>
              <a:t>Gautam</a:t>
            </a:r>
            <a:r>
              <a:rPr lang="en-IN" sz="1200" dirty="0"/>
              <a:t> CS, et al. Medscape J Med. 2008;10(12):283; </a:t>
            </a:r>
            <a:r>
              <a:rPr lang="en-IN" sz="1200" dirty="0" err="1"/>
              <a:t>Nagpal</a:t>
            </a:r>
            <a:r>
              <a:rPr lang="en-IN" sz="1200" dirty="0"/>
              <a:t> J, et al. Indian </a:t>
            </a:r>
            <a:r>
              <a:rPr lang="en-IN" sz="1200" dirty="0" err="1"/>
              <a:t>Pediatr</a:t>
            </a:r>
            <a:r>
              <a:rPr lang="en-IN" sz="1200" dirty="0"/>
              <a:t>. 2004 Aug;41(8):807-15; Di Renzo GC, et al. </a:t>
            </a:r>
            <a:r>
              <a:rPr lang="en-IN" sz="1200" dirty="0" err="1"/>
              <a:t>Womens</a:t>
            </a:r>
            <a:r>
              <a:rPr lang="en-IN" sz="1200" dirty="0"/>
              <a:t> Health (</a:t>
            </a:r>
            <a:r>
              <a:rPr lang="en-IN" sz="1200" dirty="0" err="1"/>
              <a:t>Lond</a:t>
            </a:r>
            <a:r>
              <a:rPr lang="en-IN" sz="1200" dirty="0"/>
              <a:t>). 2015 Nov;11(6):891-900; </a:t>
            </a:r>
            <a:r>
              <a:rPr lang="en-IN" sz="1200" dirty="0" err="1"/>
              <a:t>Khalafallah</a:t>
            </a:r>
            <a:r>
              <a:rPr lang="en-IN" sz="1200" dirty="0"/>
              <a:t> AA, et al. Pregnancy. 2012;2012:630519; </a:t>
            </a:r>
            <a:r>
              <a:rPr lang="en-IN" sz="1200" dirty="0" err="1"/>
              <a:t>Milman</a:t>
            </a:r>
            <a:r>
              <a:rPr lang="en-IN" sz="1200" dirty="0"/>
              <a:t> N. J Pregnancy. 2012;2012:514345; Yu PP,, et al. J </a:t>
            </a:r>
            <a:r>
              <a:rPr lang="en-IN" sz="1200" dirty="0" err="1"/>
              <a:t>Pharma</a:t>
            </a:r>
            <a:r>
              <a:rPr lang="en-IN" sz="1200" dirty="0"/>
              <a:t> Care Health Sys 2015. S4:1-3.</a:t>
            </a:r>
          </a:p>
        </p:txBody>
      </p:sp>
      <p:sp>
        <p:nvSpPr>
          <p:cNvPr id="21" name="Rectangle 20"/>
          <p:cNvSpPr/>
          <p:nvPr/>
        </p:nvSpPr>
        <p:spPr>
          <a:xfrm>
            <a:off x="186566" y="997163"/>
            <a:ext cx="7509095" cy="954107"/>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IN" sz="2800" b="1" dirty="0">
                <a:solidFill>
                  <a:schemeClr val="tx1"/>
                </a:solidFill>
              </a:rPr>
              <a:t>Problems with Absorption of Conventional Iron </a:t>
            </a: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8" name="Slide Number Placeholder 7"/>
          <p:cNvSpPr>
            <a:spLocks noGrp="1"/>
          </p:cNvSpPr>
          <p:nvPr>
            <p:ph type="sldNum" sz="quarter" idx="12"/>
          </p:nvPr>
        </p:nvSpPr>
        <p:spPr/>
        <p:txBody>
          <a:bodyPr/>
          <a:lstStyle/>
          <a:p>
            <a:fld id="{6D22F896-40B5-4ADD-8801-0D06FADFA095}" type="slidenum">
              <a:rPr lang="en-US" smtClean="0">
                <a:solidFill>
                  <a:prstClr val="white">
                    <a:tint val="75000"/>
                  </a:prstClr>
                </a:solidFill>
              </a:rPr>
              <a:pPr/>
              <a:t>28</a:t>
            </a:fld>
            <a:endParaRPr lang="en-US" dirty="0">
              <a:solidFill>
                <a:prstClr val="white">
                  <a:tint val="75000"/>
                </a:prstClr>
              </a:solidFill>
            </a:endParaRPr>
          </a:p>
        </p:txBody>
      </p:sp>
    </p:spTree>
    <p:extLst>
      <p:ext uri="{BB962C8B-B14F-4D97-AF65-F5344CB8AC3E}">
        <p14:creationId xmlns:p14="http://schemas.microsoft.com/office/powerpoint/2010/main" val="3329871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640" y="-315416"/>
            <a:ext cx="7620000" cy="1143000"/>
          </a:xfrm>
        </p:spPr>
        <p:txBody>
          <a:bodyPr/>
          <a:lstStyle/>
          <a:p>
            <a:pPr algn="ctr"/>
            <a:r>
              <a:rPr lang="en-IN" sz="3200" b="1" dirty="0"/>
              <a:t>What we already know…</a:t>
            </a:r>
          </a:p>
        </p:txBody>
      </p:sp>
      <p:sp>
        <p:nvSpPr>
          <p:cNvPr id="3" name="Content Placeholder 2"/>
          <p:cNvSpPr>
            <a:spLocks noGrp="1"/>
          </p:cNvSpPr>
          <p:nvPr>
            <p:ph idx="1"/>
          </p:nvPr>
        </p:nvSpPr>
        <p:spPr>
          <a:xfrm>
            <a:off x="76200" y="2386227"/>
            <a:ext cx="3812778" cy="3938373"/>
          </a:xfrm>
        </p:spPr>
        <p:txBody>
          <a:bodyPr>
            <a:normAutofit/>
          </a:bodyPr>
          <a:lstStyle/>
          <a:p>
            <a:r>
              <a:rPr lang="en-IN" sz="2200" dirty="0"/>
              <a:t>Fe</a:t>
            </a:r>
            <a:r>
              <a:rPr lang="en-IN" sz="2200" baseline="30000" dirty="0"/>
              <a:t>+3</a:t>
            </a:r>
            <a:r>
              <a:rPr lang="en-IN" sz="2200" dirty="0"/>
              <a:t> is reduced to Fe</a:t>
            </a:r>
            <a:r>
              <a:rPr lang="en-IN" sz="2200" baseline="30000" dirty="0"/>
              <a:t>+2</a:t>
            </a:r>
            <a:r>
              <a:rPr lang="en-IN" sz="2200" dirty="0"/>
              <a:t> which enters the enterocyte via DMT1</a:t>
            </a:r>
          </a:p>
          <a:p>
            <a:r>
              <a:rPr lang="en-IN" sz="2200" dirty="0" err="1"/>
              <a:t>Hephaestin</a:t>
            </a:r>
            <a:r>
              <a:rPr lang="en-IN" sz="2200" dirty="0"/>
              <a:t> converts Fe</a:t>
            </a:r>
            <a:r>
              <a:rPr lang="en-IN" sz="2200" baseline="30000" dirty="0"/>
              <a:t>2+ </a:t>
            </a:r>
            <a:r>
              <a:rPr lang="en-IN" sz="2200" dirty="0"/>
              <a:t>to Fe</a:t>
            </a:r>
            <a:r>
              <a:rPr lang="en-IN" sz="2200" baseline="30000" dirty="0"/>
              <a:t>3+</a:t>
            </a:r>
            <a:r>
              <a:rPr lang="en-IN" sz="2200" dirty="0"/>
              <a:t> </a:t>
            </a:r>
          </a:p>
          <a:p>
            <a:r>
              <a:rPr lang="en-US" sz="2200" dirty="0" err="1"/>
              <a:t>Ferroportin</a:t>
            </a:r>
            <a:r>
              <a:rPr lang="en-US" sz="2200" dirty="0"/>
              <a:t> (iron exporter) transports </a:t>
            </a:r>
            <a:r>
              <a:rPr lang="en-IN" sz="2200" dirty="0"/>
              <a:t>Fe</a:t>
            </a:r>
            <a:r>
              <a:rPr lang="en-IN" sz="2200" baseline="30000" dirty="0"/>
              <a:t>3+</a:t>
            </a:r>
            <a:r>
              <a:rPr lang="en-IN" sz="2200" dirty="0"/>
              <a:t> into </a:t>
            </a:r>
            <a:r>
              <a:rPr lang="en-US" sz="2200" dirty="0"/>
              <a:t>blood</a:t>
            </a:r>
            <a:endParaRPr lang="en-IN" sz="2200" dirty="0"/>
          </a:p>
          <a:p>
            <a:r>
              <a:rPr lang="en-IN" sz="2200" dirty="0"/>
              <a:t>Transferrin carries Fe</a:t>
            </a:r>
            <a:r>
              <a:rPr lang="en-IN" sz="2200" baseline="30000" dirty="0"/>
              <a:t>3+</a:t>
            </a:r>
            <a:r>
              <a:rPr lang="en-IN" sz="2200" dirty="0"/>
              <a:t> towards bone marrow for erythropoiesis</a:t>
            </a:r>
          </a:p>
        </p:txBody>
      </p:sp>
      <p:pic>
        <p:nvPicPr>
          <p:cNvPr id="4" name="Picture 3" descr="D:\desktop 29.06.13\Images 1\iron_uptake13205056803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978" y="2362200"/>
            <a:ext cx="50576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8043" y="6497196"/>
            <a:ext cx="7882758" cy="276999"/>
          </a:xfrm>
          <a:prstGeom prst="rect">
            <a:avLst/>
          </a:prstGeom>
        </p:spPr>
        <p:txBody>
          <a:bodyPr wrap="square">
            <a:spAutoFit/>
          </a:bodyPr>
          <a:lstStyle/>
          <a:p>
            <a:r>
              <a:rPr lang="en-IN" sz="1200" dirty="0"/>
              <a:t>Mackenzie B, et al. Am J </a:t>
            </a:r>
            <a:r>
              <a:rPr lang="en-IN" sz="1200" dirty="0" err="1"/>
              <a:t>Physiol</a:t>
            </a:r>
            <a:r>
              <a:rPr lang="en-IN" sz="1200" dirty="0"/>
              <a:t> </a:t>
            </a:r>
            <a:r>
              <a:rPr lang="en-IN" sz="1200" dirty="0" err="1"/>
              <a:t>Gastrointest</a:t>
            </a:r>
            <a:r>
              <a:rPr lang="en-IN" sz="1200" dirty="0"/>
              <a:t> Liver Physiol. 2005 Dec;289(6):G981-6.</a:t>
            </a:r>
          </a:p>
        </p:txBody>
      </p:sp>
      <p:sp>
        <p:nvSpPr>
          <p:cNvPr id="7" name="Rectangle 6"/>
          <p:cNvSpPr/>
          <p:nvPr/>
        </p:nvSpPr>
        <p:spPr>
          <a:xfrm>
            <a:off x="2778" y="836712"/>
            <a:ext cx="7772400" cy="830997"/>
          </a:xfrm>
          <a:prstGeom prst="rect">
            <a:avLst/>
          </a:prstGeom>
          <a:solidFill>
            <a:schemeClr val="bg1"/>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IN" sz="2400" b="1" dirty="0">
                <a:solidFill>
                  <a:schemeClr val="tx1"/>
                </a:solidFill>
              </a:rPr>
              <a:t>Conventional iron absorption - through enterocytes of duodenum in </a:t>
            </a:r>
            <a:r>
              <a:rPr lang="en-IN" sz="2400" b="1" dirty="0" smtClean="0">
                <a:solidFill>
                  <a:schemeClr val="tx1"/>
                </a:solidFill>
              </a:rPr>
              <a:t>the small </a:t>
            </a:r>
            <a:r>
              <a:rPr lang="en-IN" sz="2400" b="1" dirty="0">
                <a:solidFill>
                  <a:schemeClr val="tx1"/>
                </a:solidFill>
              </a:rPr>
              <a:t>intestine</a:t>
            </a:r>
          </a:p>
        </p:txBody>
      </p:sp>
      <p:sp>
        <p:nvSpPr>
          <p:cNvPr id="6" name="Date Placeholder 5"/>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29</a:t>
            </a:fld>
            <a:endParaRPr lang="en-US" dirty="0">
              <a:solidFill>
                <a:prstClr val="white">
                  <a:tint val="75000"/>
                </a:prstClr>
              </a:solidFill>
            </a:endParaRPr>
          </a:p>
        </p:txBody>
      </p:sp>
    </p:spTree>
    <p:extLst>
      <p:ext uri="{BB962C8B-B14F-4D97-AF65-F5344CB8AC3E}">
        <p14:creationId xmlns:p14="http://schemas.microsoft.com/office/powerpoint/2010/main" val="2547983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878"/>
          <a:stretch/>
        </p:blipFill>
        <p:spPr>
          <a:xfrm>
            <a:off x="0" y="0"/>
            <a:ext cx="9143999" cy="6858000"/>
          </a:xfrm>
          <a:prstGeom prst="rect">
            <a:avLst/>
          </a:prstGeom>
          <a:ln>
            <a:solidFill>
              <a:schemeClr val="tx1"/>
            </a:solidFill>
          </a:ln>
        </p:spPr>
      </p:pic>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1590241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Text Box 18"/>
          <p:cNvSpPr txBox="1">
            <a:spLocks noChangeArrowheads="1"/>
          </p:cNvSpPr>
          <p:nvPr/>
        </p:nvSpPr>
        <p:spPr bwMode="auto">
          <a:xfrm>
            <a:off x="107504" y="3062963"/>
            <a:ext cx="6066064" cy="2308324"/>
          </a:xfrm>
          <a:prstGeom prst="rect">
            <a:avLst/>
          </a:prstGeom>
          <a:noFill/>
          <a:ln w="9525">
            <a:noFill/>
            <a:miter lim="800000"/>
            <a:headEnd/>
            <a:tailEnd/>
          </a:ln>
        </p:spPr>
        <p:txBody>
          <a:bodyPr wrap="square">
            <a:spAutoFit/>
          </a:bodyPr>
          <a:lstStyle/>
          <a:p>
            <a:pPr>
              <a:lnSpc>
                <a:spcPct val="150000"/>
              </a:lnSpc>
            </a:pPr>
            <a:r>
              <a:rPr lang="en-US" sz="3200" dirty="0" smtClean="0">
                <a:solidFill>
                  <a:srgbClr val="FFFF00"/>
                </a:solidFill>
              </a:rPr>
              <a:t>Too much iron </a:t>
            </a:r>
            <a:r>
              <a:rPr lang="en-US" sz="3200" dirty="0" smtClean="0">
                <a:solidFill>
                  <a:srgbClr val="C00000"/>
                </a:solidFill>
              </a:rPr>
              <a:t> </a:t>
            </a:r>
          </a:p>
          <a:p>
            <a:pPr>
              <a:lnSpc>
                <a:spcPct val="150000"/>
              </a:lnSpc>
            </a:pPr>
            <a:endParaRPr lang="en-US" sz="3200" dirty="0" smtClean="0">
              <a:solidFill>
                <a:srgbClr val="C00000"/>
              </a:solidFill>
            </a:endParaRPr>
          </a:p>
          <a:p>
            <a:pPr>
              <a:lnSpc>
                <a:spcPct val="150000"/>
              </a:lnSpc>
            </a:pPr>
            <a:r>
              <a:rPr lang="en-US" sz="3200" dirty="0">
                <a:solidFill>
                  <a:srgbClr val="FFFF00"/>
                </a:solidFill>
              </a:rPr>
              <a:t>Too little </a:t>
            </a:r>
            <a:r>
              <a:rPr lang="en-US" sz="3200" dirty="0" smtClean="0">
                <a:solidFill>
                  <a:srgbClr val="FFFF00"/>
                </a:solidFill>
              </a:rPr>
              <a:t>iron</a:t>
            </a:r>
            <a:endParaRPr lang="en-US" sz="3200" dirty="0">
              <a:solidFill>
                <a:srgbClr val="C00000"/>
              </a:solidFill>
            </a:endParaRPr>
          </a:p>
        </p:txBody>
      </p:sp>
      <p:sp>
        <p:nvSpPr>
          <p:cNvPr id="2" name="TextBox 1"/>
          <p:cNvSpPr txBox="1"/>
          <p:nvPr/>
        </p:nvSpPr>
        <p:spPr>
          <a:xfrm>
            <a:off x="80280" y="2114700"/>
            <a:ext cx="9159880" cy="1077218"/>
          </a:xfrm>
          <a:prstGeom prst="rect">
            <a:avLst/>
          </a:prstGeom>
          <a:noFill/>
        </p:spPr>
        <p:txBody>
          <a:bodyPr wrap="none" rtlCol="0">
            <a:spAutoFit/>
          </a:bodyPr>
          <a:lstStyle/>
          <a:p>
            <a:r>
              <a:rPr lang="en-US" sz="3200" dirty="0" smtClean="0">
                <a:ea typeface="Calibri" charset="0"/>
                <a:cs typeface="Calibri" charset="0"/>
              </a:rPr>
              <a:t>If binding capacity of transferrin is exceeded,</a:t>
            </a:r>
          </a:p>
          <a:p>
            <a:r>
              <a:rPr lang="en-US" sz="3200" dirty="0" smtClean="0">
                <a:ea typeface="Calibri" charset="0"/>
                <a:cs typeface="Calibri" charset="0"/>
              </a:rPr>
              <a:t>Iron is deposited in tissues - free radical damage</a:t>
            </a:r>
            <a:endParaRPr lang="en-US" sz="3200" dirty="0">
              <a:ea typeface="Calibri" charset="0"/>
              <a:cs typeface="Calibri" charset="0"/>
            </a:endParaRPr>
          </a:p>
        </p:txBody>
      </p:sp>
      <p:sp>
        <p:nvSpPr>
          <p:cNvPr id="3" name="Rectangle 2"/>
          <p:cNvSpPr/>
          <p:nvPr/>
        </p:nvSpPr>
        <p:spPr>
          <a:xfrm>
            <a:off x="3905777" y="3220316"/>
            <a:ext cx="4808304" cy="830997"/>
          </a:xfrm>
          <a:prstGeom prst="rect">
            <a:avLst/>
          </a:prstGeom>
          <a:ln>
            <a:solidFill>
              <a:schemeClr val="tx1"/>
            </a:solidFill>
          </a:ln>
        </p:spPr>
        <p:txBody>
          <a:bodyPr wrap="none">
            <a:spAutoFit/>
          </a:bodyPr>
          <a:lstStyle/>
          <a:p>
            <a:pPr>
              <a:lnSpc>
                <a:spcPct val="150000"/>
              </a:lnSpc>
            </a:pPr>
            <a:r>
              <a:rPr lang="en-US" sz="3200" dirty="0" smtClean="0"/>
              <a:t>Tissue </a:t>
            </a:r>
            <a:r>
              <a:rPr lang="en-US" sz="3200" dirty="0"/>
              <a:t>and organ damage</a:t>
            </a:r>
          </a:p>
        </p:txBody>
      </p:sp>
      <p:sp>
        <p:nvSpPr>
          <p:cNvPr id="4" name="Rectangle 3"/>
          <p:cNvSpPr/>
          <p:nvPr/>
        </p:nvSpPr>
        <p:spPr>
          <a:xfrm>
            <a:off x="3613070" y="4640211"/>
            <a:ext cx="5485797" cy="584775"/>
          </a:xfrm>
          <a:prstGeom prst="rect">
            <a:avLst/>
          </a:prstGeom>
          <a:ln>
            <a:solidFill>
              <a:schemeClr val="tx1"/>
            </a:solidFill>
          </a:ln>
        </p:spPr>
        <p:txBody>
          <a:bodyPr wrap="none">
            <a:spAutoFit/>
          </a:bodyPr>
          <a:lstStyle/>
          <a:p>
            <a:r>
              <a:rPr lang="en-US" sz="3200" dirty="0" smtClean="0"/>
              <a:t>Cellular </a:t>
            </a:r>
            <a:r>
              <a:rPr lang="en-US" sz="3200" dirty="0"/>
              <a:t>dysfunction, anemia</a:t>
            </a:r>
          </a:p>
        </p:txBody>
      </p:sp>
      <p:sp>
        <p:nvSpPr>
          <p:cNvPr id="7" name="Right Arrow 6"/>
          <p:cNvSpPr/>
          <p:nvPr/>
        </p:nvSpPr>
        <p:spPr>
          <a:xfrm>
            <a:off x="3101602" y="3508713"/>
            <a:ext cx="522515" cy="254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879278" y="4932599"/>
            <a:ext cx="522515" cy="254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5536" y="5805264"/>
            <a:ext cx="4867038" cy="646331"/>
          </a:xfrm>
          <a:prstGeom prst="rect">
            <a:avLst/>
          </a:prstGeom>
          <a:ln w="38100">
            <a:noFill/>
          </a:ln>
        </p:spPr>
        <p:txBody>
          <a:bodyPr wrap="none">
            <a:spAutoFit/>
          </a:bodyPr>
          <a:lstStyle/>
          <a:p>
            <a:r>
              <a:rPr lang="en-IN" sz="3600" b="1" dirty="0" smtClean="0">
                <a:solidFill>
                  <a:schemeClr val="bg1"/>
                </a:solidFill>
              </a:rPr>
              <a:t>What decides all this?</a:t>
            </a:r>
            <a:endParaRPr lang="en-US" sz="3600" b="1" dirty="0">
              <a:solidFill>
                <a:schemeClr val="bg1"/>
              </a:solidFill>
            </a:endParaRPr>
          </a:p>
        </p:txBody>
      </p:sp>
      <p:sp>
        <p:nvSpPr>
          <p:cNvPr id="13" name="Rectangle 12"/>
          <p:cNvSpPr/>
          <p:nvPr/>
        </p:nvSpPr>
        <p:spPr>
          <a:xfrm>
            <a:off x="438249" y="1052736"/>
            <a:ext cx="6935056" cy="707886"/>
          </a:xfrm>
          <a:prstGeom prst="rect">
            <a:avLst/>
          </a:prstGeom>
          <a:ln>
            <a:solidFill>
              <a:srgbClr val="FF0000"/>
            </a:solidFill>
          </a:ln>
        </p:spPr>
        <p:txBody>
          <a:bodyPr wrap="square">
            <a:spAutoFit/>
          </a:bodyPr>
          <a:lstStyle/>
          <a:p>
            <a:r>
              <a:rPr lang="en-US" sz="4000" dirty="0" smtClean="0"/>
              <a:t> Iron absorption is regulated!</a:t>
            </a:r>
            <a:endParaRPr lang="en-US" sz="4000" dirty="0"/>
          </a:p>
        </p:txBody>
      </p:sp>
      <p:sp>
        <p:nvSpPr>
          <p:cNvPr id="5" name="Rectangle 4"/>
          <p:cNvSpPr/>
          <p:nvPr/>
        </p:nvSpPr>
        <p:spPr>
          <a:xfrm>
            <a:off x="5508104" y="5682154"/>
            <a:ext cx="2537874" cy="769441"/>
          </a:xfrm>
          <a:prstGeom prst="rect">
            <a:avLst/>
          </a:prstGeom>
        </p:spPr>
        <p:txBody>
          <a:bodyPr wrap="none">
            <a:spAutoFit/>
          </a:bodyPr>
          <a:lstStyle/>
          <a:p>
            <a:pPr lvl="0" defTabSz="457200"/>
            <a:r>
              <a:rPr lang="en-IN" sz="4400" b="1" dirty="0">
                <a:solidFill>
                  <a:srgbClr val="FFFF00"/>
                </a:solidFill>
                <a:latin typeface="Gill Sans MT" panose="020B0502020104020203"/>
              </a:rPr>
              <a:t>Hepcidin</a:t>
            </a:r>
            <a:endParaRPr lang="en-US" sz="4400" b="1" dirty="0">
              <a:solidFill>
                <a:srgbClr val="FFFF00"/>
              </a:solidFill>
              <a:latin typeface="Gill Sans MT" panose="020B0502020104020203"/>
            </a:endParaRPr>
          </a:p>
        </p:txBody>
      </p:sp>
      <p:sp>
        <p:nvSpPr>
          <p:cNvPr id="6" name="Date Placeholder 5"/>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30</a:t>
            </a:fld>
            <a:endParaRPr lang="en-US" dirty="0">
              <a:solidFill>
                <a:prstClr val="white">
                  <a:tint val="75000"/>
                </a:prstClr>
              </a:solidFill>
            </a:endParaRPr>
          </a:p>
        </p:txBody>
      </p:sp>
    </p:spTree>
    <p:extLst>
      <p:ext uri="{BB962C8B-B14F-4D97-AF65-F5344CB8AC3E}">
        <p14:creationId xmlns:p14="http://schemas.microsoft.com/office/powerpoint/2010/main" val="3973435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36912"/>
            <a:ext cx="8352928" cy="4114800"/>
          </a:xfrm>
        </p:spPr>
        <p:txBody>
          <a:bodyPr>
            <a:normAutofit/>
          </a:bodyPr>
          <a:lstStyle/>
          <a:p>
            <a:r>
              <a:rPr lang="en-IN" sz="2800" dirty="0"/>
              <a:t>Hepcidin is produced in the </a:t>
            </a:r>
            <a:r>
              <a:rPr lang="en-IN" sz="2800" u="sng" dirty="0"/>
              <a:t>liver</a:t>
            </a:r>
            <a:r>
              <a:rPr lang="en-IN" sz="2800" dirty="0"/>
              <a:t> in response to </a:t>
            </a:r>
            <a:endParaRPr lang="en-IN" sz="2800" dirty="0" smtClean="0"/>
          </a:p>
          <a:p>
            <a:pPr marL="0" indent="0">
              <a:buNone/>
            </a:pPr>
            <a:r>
              <a:rPr lang="en-IN" sz="2800" dirty="0" smtClean="0"/>
              <a:t>1. increasing </a:t>
            </a:r>
            <a:r>
              <a:rPr lang="en-IN" sz="2800" dirty="0"/>
              <a:t>iron </a:t>
            </a:r>
            <a:r>
              <a:rPr lang="en-IN" sz="2800" dirty="0" smtClean="0"/>
              <a:t>stores</a:t>
            </a:r>
            <a:endParaRPr lang="en-IN" sz="2800" dirty="0"/>
          </a:p>
          <a:p>
            <a:pPr marL="0" indent="0">
              <a:buNone/>
            </a:pPr>
            <a:r>
              <a:rPr lang="en-IN" sz="2800" dirty="0" smtClean="0"/>
              <a:t>2. it </a:t>
            </a:r>
            <a:r>
              <a:rPr lang="en-IN" sz="2800" dirty="0"/>
              <a:t>is also induced by interleukin-6 (IL-6) in infectious and inflammatory </a:t>
            </a:r>
            <a:r>
              <a:rPr lang="en-IN" sz="2800" dirty="0" smtClean="0"/>
              <a:t>diseases </a:t>
            </a:r>
            <a:endParaRPr lang="en-IN" sz="2800" dirty="0"/>
          </a:p>
          <a:p>
            <a:r>
              <a:rPr lang="en-IN" sz="2800" dirty="0"/>
              <a:t>Hepcidin restricts both </a:t>
            </a:r>
            <a:endParaRPr lang="en-IN" sz="2800" dirty="0" smtClean="0"/>
          </a:p>
          <a:p>
            <a:pPr marL="0" indent="0">
              <a:buNone/>
            </a:pPr>
            <a:r>
              <a:rPr lang="en-IN" sz="2800" dirty="0" smtClean="0"/>
              <a:t>1.iron </a:t>
            </a:r>
            <a:r>
              <a:rPr lang="en-IN" sz="2800" dirty="0"/>
              <a:t>absorption and </a:t>
            </a:r>
            <a:endParaRPr lang="en-IN" sz="2800" dirty="0" smtClean="0"/>
          </a:p>
          <a:p>
            <a:pPr marL="0" indent="0">
              <a:buNone/>
            </a:pPr>
            <a:r>
              <a:rPr lang="en-IN" sz="2800" dirty="0" smtClean="0"/>
              <a:t>2.iron </a:t>
            </a:r>
            <a:r>
              <a:rPr lang="en-IN" sz="2800" dirty="0"/>
              <a:t>release from </a:t>
            </a:r>
            <a:r>
              <a:rPr lang="en-IN" sz="2800" dirty="0" smtClean="0"/>
              <a:t>stores</a:t>
            </a:r>
            <a:endParaRPr lang="en-IN" sz="2800" dirty="0"/>
          </a:p>
          <a:p>
            <a:endParaRPr lang="en-IN" sz="2400" dirty="0">
              <a:solidFill>
                <a:srgbClr val="FF0000"/>
              </a:solidFill>
            </a:endParaRPr>
          </a:p>
          <a:p>
            <a:endParaRPr lang="en-IN" sz="2400" dirty="0">
              <a:solidFill>
                <a:srgbClr val="FF0000"/>
              </a:solidFill>
            </a:endParaRPr>
          </a:p>
        </p:txBody>
      </p:sp>
      <p:sp>
        <p:nvSpPr>
          <p:cNvPr id="4" name="Title 3"/>
          <p:cNvSpPr>
            <a:spLocks noGrp="1"/>
          </p:cNvSpPr>
          <p:nvPr>
            <p:ph type="title"/>
          </p:nvPr>
        </p:nvSpPr>
        <p:spPr>
          <a:xfrm>
            <a:off x="423689" y="908720"/>
            <a:ext cx="8039100" cy="1389593"/>
          </a:xfrm>
          <a:solidFill>
            <a:schemeClr val="bg1"/>
          </a:solidFill>
        </p:spPr>
        <p:txBody>
          <a:bodyPr>
            <a:normAutofit/>
          </a:bodyPr>
          <a:lstStyle/>
          <a:p>
            <a:pPr algn="ctr"/>
            <a:r>
              <a:rPr lang="en-IN" sz="2800" dirty="0">
                <a:solidFill>
                  <a:srgbClr val="FFFF00"/>
                </a:solidFill>
              </a:rPr>
              <a:t>Hepcidin</a:t>
            </a:r>
            <a:r>
              <a:rPr lang="en-IN" sz="2800" dirty="0"/>
              <a:t> – can affect the efficacy of iron repletion via supplemental or dietary </a:t>
            </a:r>
            <a:r>
              <a:rPr lang="en-IN" sz="2800" dirty="0" smtClean="0"/>
              <a:t>sources</a:t>
            </a:r>
            <a:endParaRPr lang="en-IN" sz="2800" dirty="0"/>
          </a:p>
        </p:txBody>
      </p:sp>
      <p:sp>
        <p:nvSpPr>
          <p:cNvPr id="5" name="Rectangle 4"/>
          <p:cNvSpPr/>
          <p:nvPr/>
        </p:nvSpPr>
        <p:spPr>
          <a:xfrm>
            <a:off x="0" y="6211669"/>
            <a:ext cx="8458200" cy="646331"/>
          </a:xfrm>
          <a:prstGeom prst="rect">
            <a:avLst/>
          </a:prstGeom>
        </p:spPr>
        <p:txBody>
          <a:bodyPr wrap="square">
            <a:spAutoFit/>
          </a:bodyPr>
          <a:lstStyle/>
          <a:p>
            <a:r>
              <a:rPr lang="en-IN" sz="1200" dirty="0"/>
              <a:t>Koenig MD, et al. Nutrients. 2014 Aug 4;6(8):3062-83.</a:t>
            </a:r>
          </a:p>
          <a:p>
            <a:r>
              <a:rPr lang="en-IN" sz="1200" dirty="0" err="1"/>
              <a:t>Petkova-Marinova</a:t>
            </a:r>
            <a:r>
              <a:rPr lang="en-IN" sz="1200" dirty="0"/>
              <a:t> &amp; </a:t>
            </a:r>
            <a:r>
              <a:rPr lang="en-IN" sz="1200" dirty="0" err="1"/>
              <a:t>Ruseva</a:t>
            </a:r>
            <a:r>
              <a:rPr lang="en-IN" sz="1200" dirty="0"/>
              <a:t>, Relationship of </a:t>
            </a:r>
            <a:r>
              <a:rPr lang="en-IN" sz="1200" dirty="0" err="1"/>
              <a:t>hepcidin</a:t>
            </a:r>
            <a:r>
              <a:rPr lang="en-IN" sz="1200" dirty="0"/>
              <a:t> levels to parameters of iron metabolism during pregnancy. Article in Archives of the Balkan Medical Union, June 2015</a:t>
            </a: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31</a:t>
            </a:fld>
            <a:endParaRPr lang="en-US" dirty="0">
              <a:solidFill>
                <a:prstClr val="white">
                  <a:tint val="75000"/>
                </a:prstClr>
              </a:solidFill>
            </a:endParaRPr>
          </a:p>
        </p:txBody>
      </p:sp>
    </p:spTree>
    <p:extLst>
      <p:ext uri="{BB962C8B-B14F-4D97-AF65-F5344CB8AC3E}">
        <p14:creationId xmlns:p14="http://schemas.microsoft.com/office/powerpoint/2010/main" val="2566294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348880"/>
            <a:ext cx="8229600" cy="3740910"/>
          </a:xfrm>
        </p:spPr>
        <p:txBody>
          <a:bodyPr>
            <a:normAutofit fontScale="92500" lnSpcReduction="10000"/>
          </a:bodyPr>
          <a:lstStyle/>
          <a:p>
            <a:pPr marL="0" indent="0">
              <a:buNone/>
            </a:pPr>
            <a:r>
              <a:rPr lang="en-IN" sz="2800" dirty="0" smtClean="0">
                <a:solidFill>
                  <a:srgbClr val="FFFF00"/>
                </a:solidFill>
              </a:rPr>
              <a:t>Hepcidin</a:t>
            </a:r>
            <a:r>
              <a:rPr lang="en-IN" sz="2800" dirty="0"/>
              <a:t>, a peptide </a:t>
            </a:r>
            <a:r>
              <a:rPr lang="en-IN" sz="2800" dirty="0" smtClean="0"/>
              <a:t>hormone, is </a:t>
            </a:r>
            <a:r>
              <a:rPr lang="en-IN" sz="2800" dirty="0"/>
              <a:t>the master </a:t>
            </a:r>
            <a:r>
              <a:rPr lang="en-IN" sz="2800" dirty="0" smtClean="0"/>
              <a:t> regulator of systemic </a:t>
            </a:r>
            <a:r>
              <a:rPr lang="en-IN" sz="2800" dirty="0"/>
              <a:t>iron bioavailability </a:t>
            </a:r>
            <a:r>
              <a:rPr lang="en-IN" sz="2800" dirty="0" smtClean="0"/>
              <a:t>by</a:t>
            </a:r>
            <a:r>
              <a:rPr lang="en-US" altLang="en-US" sz="2800" dirty="0" smtClean="0"/>
              <a:t> </a:t>
            </a:r>
          </a:p>
          <a:p>
            <a:pPr marL="0" indent="0">
              <a:buNone/>
            </a:pPr>
            <a:r>
              <a:rPr lang="en-US" altLang="en-US" dirty="0" smtClean="0"/>
              <a:t>     </a:t>
            </a:r>
            <a:r>
              <a:rPr lang="en-US" altLang="en-US" b="1" dirty="0" smtClean="0">
                <a:solidFill>
                  <a:schemeClr val="bg1"/>
                </a:solidFill>
              </a:rPr>
              <a:t>REGULATION OF TRANSMEMBRANE IRON TRANSPORT</a:t>
            </a:r>
            <a:endParaRPr lang="en-US" altLang="en-US" dirty="0" smtClean="0"/>
          </a:p>
          <a:p>
            <a:pPr marL="0" indent="0">
              <a:buNone/>
            </a:pPr>
            <a:r>
              <a:rPr lang="en-US" altLang="en-US" sz="2800" dirty="0" smtClean="0"/>
              <a:t>Hepcidin </a:t>
            </a:r>
            <a:r>
              <a:rPr lang="en-US" altLang="en-US" sz="2800" dirty="0"/>
              <a:t>binds to FERROPORTIN and forms hepcidin-</a:t>
            </a:r>
            <a:r>
              <a:rPr lang="en-US" altLang="en-US" sz="2800" dirty="0" err="1"/>
              <a:t>ferroportin</a:t>
            </a:r>
            <a:r>
              <a:rPr lang="en-US" altLang="en-US" sz="2800" dirty="0"/>
              <a:t> complex, which is degraded in the lysosomes and iron is locked inside the cells (mainly enterocytes, </a:t>
            </a:r>
            <a:r>
              <a:rPr lang="en-US" altLang="en-US" sz="2800" dirty="0" smtClean="0"/>
              <a:t>hepatocytes </a:t>
            </a:r>
            <a:r>
              <a:rPr lang="en-US" altLang="en-US" sz="2800" dirty="0"/>
              <a:t>and macrophages</a:t>
            </a:r>
            <a:r>
              <a:rPr lang="en-US" altLang="en-US" sz="2800" dirty="0" smtClean="0"/>
              <a:t>).</a:t>
            </a:r>
          </a:p>
          <a:p>
            <a:pPr marL="0" indent="0">
              <a:buNone/>
            </a:pPr>
            <a:r>
              <a:rPr lang="en-IN" altLang="en-US" sz="2800" dirty="0" smtClean="0"/>
              <a:t>It </a:t>
            </a:r>
            <a:r>
              <a:rPr lang="en-IN" altLang="en-US" sz="2800" dirty="0"/>
              <a:t>limits the transfer of iron from gut cells to blood. The absorbed iron gets lost in stool when the cells are shed</a:t>
            </a:r>
            <a:endParaRPr lang="en-US" altLang="en-US" sz="2800" dirty="0"/>
          </a:p>
          <a:p>
            <a:pPr marL="457200" indent="-457200"/>
            <a:endParaRPr lang="en-US" altLang="en-US" sz="2800" dirty="0"/>
          </a:p>
          <a:p>
            <a:endParaRPr lang="en-IN" dirty="0"/>
          </a:p>
        </p:txBody>
      </p:sp>
      <p:sp>
        <p:nvSpPr>
          <p:cNvPr id="4" name="Title 3"/>
          <p:cNvSpPr>
            <a:spLocks noGrp="1"/>
          </p:cNvSpPr>
          <p:nvPr>
            <p:ph type="title"/>
          </p:nvPr>
        </p:nvSpPr>
        <p:spPr>
          <a:xfrm>
            <a:off x="0" y="908720"/>
            <a:ext cx="7620000" cy="1143000"/>
          </a:xfrm>
          <a:solidFill>
            <a:schemeClr val="bg1"/>
          </a:solidFill>
        </p:spPr>
        <p:txBody>
          <a:bodyPr>
            <a:normAutofit fontScale="90000"/>
          </a:bodyPr>
          <a:lstStyle/>
          <a:p>
            <a:pPr algn="ctr"/>
            <a:r>
              <a:rPr lang="en-IN" sz="2800" b="1" dirty="0"/>
              <a:t>Hepcidin – the security check for iron overload </a:t>
            </a:r>
            <a:br>
              <a:rPr lang="en-IN" sz="2800" b="1" dirty="0"/>
            </a:br>
            <a:endParaRPr lang="en-IN" sz="2800" dirty="0"/>
          </a:p>
        </p:txBody>
      </p:sp>
      <p:sp>
        <p:nvSpPr>
          <p:cNvPr id="5" name="Rectangle 4"/>
          <p:cNvSpPr/>
          <p:nvPr/>
        </p:nvSpPr>
        <p:spPr>
          <a:xfrm>
            <a:off x="0" y="6172200"/>
            <a:ext cx="8458200" cy="738664"/>
          </a:xfrm>
          <a:prstGeom prst="rect">
            <a:avLst/>
          </a:prstGeom>
        </p:spPr>
        <p:txBody>
          <a:bodyPr wrap="square">
            <a:spAutoFit/>
          </a:bodyPr>
          <a:lstStyle/>
          <a:p>
            <a:r>
              <a:rPr lang="en-IN" sz="1400" dirty="0"/>
              <a:t>Koenig MD, et al. Nutrients. 2014 Aug 4;6(8):3062-83.</a:t>
            </a:r>
          </a:p>
          <a:p>
            <a:r>
              <a:rPr lang="en-IN" sz="1400" dirty="0" err="1"/>
              <a:t>Petkova-Marinova</a:t>
            </a:r>
            <a:r>
              <a:rPr lang="en-IN" sz="1400" dirty="0"/>
              <a:t> &amp; </a:t>
            </a:r>
            <a:r>
              <a:rPr lang="en-IN" sz="1400" dirty="0" err="1"/>
              <a:t>Ruseva</a:t>
            </a:r>
            <a:r>
              <a:rPr lang="en-IN" sz="1400" dirty="0"/>
              <a:t>, Relationship of </a:t>
            </a:r>
            <a:r>
              <a:rPr lang="en-IN" sz="1400" dirty="0" err="1"/>
              <a:t>hepcidin</a:t>
            </a:r>
            <a:r>
              <a:rPr lang="en-IN" sz="1400" dirty="0"/>
              <a:t> levels to parameters of iron metabolism during pregnancy. Article in Archives of the Balkan Medical Union, June 2015</a:t>
            </a:r>
          </a:p>
        </p:txBody>
      </p:sp>
      <p:sp>
        <p:nvSpPr>
          <p:cNvPr id="2" name="Round Single Corner Rectangle 1"/>
          <p:cNvSpPr/>
          <p:nvPr/>
        </p:nvSpPr>
        <p:spPr>
          <a:xfrm>
            <a:off x="7668344" y="901502"/>
            <a:ext cx="1475656" cy="115934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228" y="571575"/>
            <a:ext cx="163988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7" name="Footer Placeholder 6"/>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8" name="Slide Number Placeholder 7"/>
          <p:cNvSpPr>
            <a:spLocks noGrp="1"/>
          </p:cNvSpPr>
          <p:nvPr>
            <p:ph type="sldNum" sz="quarter" idx="12"/>
          </p:nvPr>
        </p:nvSpPr>
        <p:spPr/>
        <p:txBody>
          <a:bodyPr/>
          <a:lstStyle/>
          <a:p>
            <a:fld id="{6D22F896-40B5-4ADD-8801-0D06FADFA095}" type="slidenum">
              <a:rPr lang="en-US" smtClean="0">
                <a:solidFill>
                  <a:prstClr val="white">
                    <a:tint val="75000"/>
                  </a:prstClr>
                </a:solidFill>
              </a:rPr>
              <a:pPr/>
              <a:t>32</a:t>
            </a:fld>
            <a:endParaRPr lang="en-US" dirty="0">
              <a:solidFill>
                <a:prstClr val="white">
                  <a:tint val="75000"/>
                </a:prstClr>
              </a:solidFill>
            </a:endParaRPr>
          </a:p>
        </p:txBody>
      </p:sp>
    </p:spTree>
    <p:extLst>
      <p:ext uri="{BB962C8B-B14F-4D97-AF65-F5344CB8AC3E}">
        <p14:creationId xmlns:p14="http://schemas.microsoft.com/office/powerpoint/2010/main" val="4174132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2"/>
          <p:cNvSpPr>
            <a:spLocks noChangeArrowheads="1"/>
          </p:cNvSpPr>
          <p:nvPr/>
        </p:nvSpPr>
        <p:spPr bwMode="auto">
          <a:xfrm>
            <a:off x="1714501" y="3085914"/>
            <a:ext cx="5185172" cy="1097994"/>
          </a:xfrm>
          <a:prstGeom prst="rtTriangle">
            <a:avLst/>
          </a:prstGeom>
          <a:gradFill rotWithShape="1">
            <a:gsLst>
              <a:gs pos="0">
                <a:srgbClr val="FF9900"/>
              </a:gs>
              <a:gs pos="100000">
                <a:srgbClr val="764700"/>
              </a:gs>
            </a:gsLst>
            <a:lin ang="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lIns="100584" rIns="100584" anchor="ctr">
            <a:spAutoFit/>
            <a:flatTx/>
          </a:bodyPr>
          <a:lstStyle/>
          <a:p>
            <a:pPr eaLnBrk="0" hangingPunct="0"/>
            <a:endParaRPr lang="en-US"/>
          </a:p>
        </p:txBody>
      </p:sp>
      <p:sp>
        <p:nvSpPr>
          <p:cNvPr id="12292" name="Text Box 3"/>
          <p:cNvSpPr txBox="1">
            <a:spLocks noChangeArrowheads="1"/>
          </p:cNvSpPr>
          <p:nvPr/>
        </p:nvSpPr>
        <p:spPr bwMode="auto">
          <a:xfrm>
            <a:off x="1371600" y="4542963"/>
            <a:ext cx="2686050" cy="1255728"/>
          </a:xfrm>
          <a:prstGeom prst="rect">
            <a:avLst/>
          </a:prstGeom>
          <a:noFill/>
          <a:ln w="19050" algn="ctr">
            <a:solidFill>
              <a:schemeClr val="tx1"/>
            </a:solidFill>
            <a:miter lim="800000"/>
            <a:headEnd/>
            <a:tailEnd type="none" w="lg" len="med"/>
          </a:ln>
        </p:spPr>
        <p:txBody>
          <a:bodyPr lIns="100584" rIns="100584" anchorCtr="1">
            <a:spAutoFit/>
          </a:bodyPr>
          <a:lstStyle/>
          <a:p>
            <a:pPr algn="ctr" defTabSz="979488">
              <a:spcBef>
                <a:spcPct val="20000"/>
              </a:spcBef>
            </a:pPr>
            <a:r>
              <a:rPr lang="en-US" b="1" dirty="0">
                <a:latin typeface="Calibri" pitchFamily="34" charset="0"/>
              </a:rPr>
              <a:t>Hereditary haemochromatosis</a:t>
            </a:r>
          </a:p>
          <a:p>
            <a:pPr algn="ctr" defTabSz="979488">
              <a:spcBef>
                <a:spcPct val="20000"/>
              </a:spcBef>
            </a:pPr>
            <a:r>
              <a:rPr lang="en-US" b="1" dirty="0" smtClean="0">
                <a:latin typeface="Calibri" pitchFamily="34" charset="0"/>
              </a:rPr>
              <a:t>Iron-overloading &amp; toxicity</a:t>
            </a:r>
            <a:endParaRPr lang="en-US" b="1" dirty="0">
              <a:latin typeface="Calibri" pitchFamily="34" charset="0"/>
            </a:endParaRPr>
          </a:p>
        </p:txBody>
      </p:sp>
      <p:sp>
        <p:nvSpPr>
          <p:cNvPr id="12293" name="Text Box 4"/>
          <p:cNvSpPr txBox="1">
            <a:spLocks noChangeArrowheads="1"/>
          </p:cNvSpPr>
          <p:nvPr/>
        </p:nvSpPr>
        <p:spPr bwMode="auto">
          <a:xfrm>
            <a:off x="4457700" y="4528675"/>
            <a:ext cx="2706588" cy="1255728"/>
          </a:xfrm>
          <a:prstGeom prst="rect">
            <a:avLst/>
          </a:prstGeom>
          <a:noFill/>
          <a:ln w="19050" algn="ctr">
            <a:solidFill>
              <a:schemeClr val="tx1"/>
            </a:solidFill>
            <a:miter lim="800000"/>
            <a:headEnd/>
            <a:tailEnd type="none" w="lg" len="med"/>
          </a:ln>
        </p:spPr>
        <p:txBody>
          <a:bodyPr wrap="square" lIns="100584" rIns="100584" anchorCtr="1">
            <a:spAutoFit/>
          </a:bodyPr>
          <a:lstStyle/>
          <a:p>
            <a:pPr algn="ctr" defTabSz="979488">
              <a:spcBef>
                <a:spcPct val="20000"/>
              </a:spcBef>
            </a:pPr>
            <a:r>
              <a:rPr lang="en-US" b="1" dirty="0" smtClean="0">
                <a:latin typeface="Calibri" pitchFamily="34" charset="0"/>
              </a:rPr>
              <a:t>Anemia </a:t>
            </a:r>
            <a:r>
              <a:rPr lang="en-US" b="1" dirty="0">
                <a:latin typeface="Calibri" pitchFamily="34" charset="0"/>
              </a:rPr>
              <a:t>of </a:t>
            </a:r>
            <a:r>
              <a:rPr lang="en-US" b="1" dirty="0" smtClean="0">
                <a:latin typeface="Calibri" pitchFamily="34" charset="0"/>
              </a:rPr>
              <a:t>Inflammation, Chronic diseases</a:t>
            </a:r>
          </a:p>
          <a:p>
            <a:pPr algn="ctr" defTabSz="979488">
              <a:spcBef>
                <a:spcPct val="20000"/>
              </a:spcBef>
            </a:pPr>
            <a:r>
              <a:rPr lang="en-US" b="1" dirty="0">
                <a:latin typeface="Calibri" pitchFamily="34" charset="0"/>
              </a:rPr>
              <a:t> </a:t>
            </a:r>
            <a:r>
              <a:rPr lang="en-US" b="1" dirty="0" err="1" smtClean="0">
                <a:latin typeface="Calibri" pitchFamily="34" charset="0"/>
              </a:rPr>
              <a:t>Hepsidin</a:t>
            </a:r>
            <a:r>
              <a:rPr lang="en-US" b="1" dirty="0" smtClean="0">
                <a:latin typeface="Calibri" pitchFamily="34" charset="0"/>
              </a:rPr>
              <a:t> production is more</a:t>
            </a:r>
            <a:endParaRPr lang="en-US" b="1" dirty="0">
              <a:latin typeface="Calibri" pitchFamily="34" charset="0"/>
            </a:endParaRPr>
          </a:p>
        </p:txBody>
      </p:sp>
      <p:sp>
        <p:nvSpPr>
          <p:cNvPr id="12294" name="AutoShape 5"/>
          <p:cNvSpPr>
            <a:spLocks noChangeArrowheads="1"/>
          </p:cNvSpPr>
          <p:nvPr/>
        </p:nvSpPr>
        <p:spPr bwMode="auto">
          <a:xfrm flipH="1">
            <a:off x="1781176" y="3098614"/>
            <a:ext cx="5185172" cy="1097994"/>
          </a:xfrm>
          <a:prstGeom prst="rtTriangle">
            <a:avLst/>
          </a:prstGeom>
          <a:solidFill>
            <a:srgbClr val="99CCFF">
              <a:alpha val="69019"/>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lIns="100584" rIns="100584" anchor="ctr">
            <a:spAutoFit/>
            <a:flatTx/>
          </a:bodyPr>
          <a:lstStyle/>
          <a:p>
            <a:pPr eaLnBrk="0" hangingPunct="0"/>
            <a:endParaRPr lang="en-US"/>
          </a:p>
        </p:txBody>
      </p:sp>
      <p:sp>
        <p:nvSpPr>
          <p:cNvPr id="12295" name="Text Box 6"/>
          <p:cNvSpPr txBox="1">
            <a:spLocks noChangeArrowheads="1"/>
          </p:cNvSpPr>
          <p:nvPr/>
        </p:nvSpPr>
        <p:spPr bwMode="auto">
          <a:xfrm>
            <a:off x="5747489" y="2149944"/>
            <a:ext cx="1514389" cy="523220"/>
          </a:xfrm>
          <a:prstGeom prst="rect">
            <a:avLst/>
          </a:prstGeom>
          <a:noFill/>
          <a:ln w="19050" algn="ctr">
            <a:noFill/>
            <a:miter lim="800000"/>
            <a:headEnd/>
            <a:tailEnd type="none" w="lg" len="med"/>
          </a:ln>
        </p:spPr>
        <p:txBody>
          <a:bodyPr wrap="none" lIns="100584" rIns="100584" anchorCtr="1">
            <a:spAutoFit/>
          </a:bodyPr>
          <a:lstStyle/>
          <a:p>
            <a:pPr marL="368300" indent="-368300" defTabSz="979488">
              <a:spcBef>
                <a:spcPct val="20000"/>
              </a:spcBef>
            </a:pPr>
            <a:r>
              <a:rPr lang="en-US" sz="2800" b="1">
                <a:latin typeface="Calibri" pitchFamily="34" charset="0"/>
              </a:rPr>
              <a:t>Hepcidin</a:t>
            </a:r>
          </a:p>
        </p:txBody>
      </p:sp>
      <p:sp>
        <p:nvSpPr>
          <p:cNvPr id="12296" name="Text Box 7"/>
          <p:cNvSpPr txBox="1">
            <a:spLocks noChangeArrowheads="1"/>
          </p:cNvSpPr>
          <p:nvPr/>
        </p:nvSpPr>
        <p:spPr bwMode="auto">
          <a:xfrm>
            <a:off x="1891055" y="2149944"/>
            <a:ext cx="807913" cy="523220"/>
          </a:xfrm>
          <a:prstGeom prst="rect">
            <a:avLst/>
          </a:prstGeom>
          <a:noFill/>
          <a:ln w="19050" algn="ctr">
            <a:noFill/>
            <a:miter lim="800000"/>
            <a:headEnd/>
            <a:tailEnd type="none" w="lg" len="med"/>
          </a:ln>
        </p:spPr>
        <p:txBody>
          <a:bodyPr wrap="none" lIns="100584" rIns="100584" anchorCtr="1">
            <a:spAutoFit/>
          </a:bodyPr>
          <a:lstStyle/>
          <a:p>
            <a:pPr marL="368300" indent="-368300" defTabSz="979488">
              <a:spcBef>
                <a:spcPct val="20000"/>
              </a:spcBef>
            </a:pPr>
            <a:r>
              <a:rPr lang="en-US" sz="2800" b="1" dirty="0">
                <a:latin typeface="Calibri" pitchFamily="34" charset="0"/>
              </a:rPr>
              <a:t>Iron</a:t>
            </a:r>
          </a:p>
        </p:txBody>
      </p:sp>
      <p:sp>
        <p:nvSpPr>
          <p:cNvPr id="12297" name="Text Box 9"/>
          <p:cNvSpPr txBox="1">
            <a:spLocks noChangeArrowheads="1"/>
          </p:cNvSpPr>
          <p:nvPr/>
        </p:nvSpPr>
        <p:spPr bwMode="auto">
          <a:xfrm>
            <a:off x="3550444" y="2149011"/>
            <a:ext cx="1885950" cy="646331"/>
          </a:xfrm>
          <a:prstGeom prst="rect">
            <a:avLst/>
          </a:prstGeom>
          <a:noFill/>
          <a:ln w="19050" algn="ctr">
            <a:solidFill>
              <a:schemeClr val="tx1"/>
            </a:solidFill>
            <a:miter lim="800000"/>
            <a:headEnd/>
            <a:tailEnd type="none" w="lg" len="med"/>
          </a:ln>
        </p:spPr>
        <p:txBody>
          <a:bodyPr lIns="100584" rIns="100584" anchorCtr="1">
            <a:spAutoFit/>
          </a:bodyPr>
          <a:lstStyle/>
          <a:p>
            <a:pPr algn="ctr" defTabSz="979488">
              <a:spcBef>
                <a:spcPct val="20000"/>
              </a:spcBef>
            </a:pPr>
            <a:r>
              <a:rPr lang="en-US" b="1">
                <a:latin typeface="Calibri" pitchFamily="34" charset="0"/>
              </a:rPr>
              <a:t>Normal homeostasis</a:t>
            </a:r>
          </a:p>
        </p:txBody>
      </p:sp>
      <p:sp>
        <p:nvSpPr>
          <p:cNvPr id="12298" name="Text Box 10"/>
          <p:cNvSpPr txBox="1">
            <a:spLocks noChangeArrowheads="1"/>
          </p:cNvSpPr>
          <p:nvPr/>
        </p:nvSpPr>
        <p:spPr bwMode="auto">
          <a:xfrm>
            <a:off x="4772383" y="6144915"/>
            <a:ext cx="4357283" cy="400110"/>
          </a:xfrm>
          <a:prstGeom prst="rect">
            <a:avLst/>
          </a:prstGeom>
          <a:noFill/>
          <a:ln w="9525">
            <a:noFill/>
            <a:miter lim="800000"/>
            <a:headEnd/>
            <a:tailEnd/>
          </a:ln>
        </p:spPr>
        <p:txBody>
          <a:bodyPr wrap="none">
            <a:spAutoFit/>
          </a:bodyPr>
          <a:lstStyle/>
          <a:p>
            <a:r>
              <a:rPr lang="en-US" sz="1000" dirty="0">
                <a:latin typeface="Calibri" pitchFamily="34" charset="0"/>
              </a:rPr>
              <a:t>Ganz T. </a:t>
            </a:r>
            <a:r>
              <a:rPr lang="en-US" sz="1000" i="1" dirty="0">
                <a:latin typeface="Calibri" pitchFamily="34" charset="0"/>
              </a:rPr>
              <a:t>J Am </a:t>
            </a:r>
            <a:r>
              <a:rPr lang="en-US" sz="1000" i="1" dirty="0" err="1">
                <a:latin typeface="Calibri" pitchFamily="34" charset="0"/>
              </a:rPr>
              <a:t>Soc</a:t>
            </a:r>
            <a:r>
              <a:rPr lang="en-US" sz="1000" i="1" dirty="0">
                <a:latin typeface="Calibri" pitchFamily="34" charset="0"/>
              </a:rPr>
              <a:t> </a:t>
            </a:r>
            <a:r>
              <a:rPr lang="en-US" sz="1000" i="1" dirty="0" err="1">
                <a:latin typeface="Calibri" pitchFamily="34" charset="0"/>
              </a:rPr>
              <a:t>Nephol</a:t>
            </a:r>
            <a:r>
              <a:rPr lang="en-US" sz="1000" dirty="0">
                <a:latin typeface="Calibri" pitchFamily="34" charset="0"/>
              </a:rPr>
              <a:t>. 2007;18:394-400.</a:t>
            </a:r>
          </a:p>
          <a:p>
            <a:r>
              <a:rPr lang="en-US" sz="1000" dirty="0">
                <a:latin typeface="Calibri" pitchFamily="34" charset="0"/>
              </a:rPr>
              <a:t>Ganz T, Nemeth E. </a:t>
            </a:r>
            <a:r>
              <a:rPr lang="en-US" sz="1000" i="1" dirty="0">
                <a:latin typeface="Calibri" pitchFamily="34" charset="0"/>
              </a:rPr>
              <a:t>Am J </a:t>
            </a:r>
            <a:r>
              <a:rPr lang="en-US" sz="1000" i="1" dirty="0" err="1">
                <a:latin typeface="Calibri" pitchFamily="34" charset="0"/>
              </a:rPr>
              <a:t>Physiol</a:t>
            </a:r>
            <a:r>
              <a:rPr lang="en-US" sz="1000" i="1" dirty="0">
                <a:latin typeface="Calibri" pitchFamily="34" charset="0"/>
              </a:rPr>
              <a:t> </a:t>
            </a:r>
            <a:r>
              <a:rPr lang="en-US" sz="1000" i="1" dirty="0" err="1">
                <a:latin typeface="Calibri" pitchFamily="34" charset="0"/>
              </a:rPr>
              <a:t>Gastrointest</a:t>
            </a:r>
            <a:r>
              <a:rPr lang="en-US" sz="1000" i="1" dirty="0">
                <a:latin typeface="Calibri" pitchFamily="34" charset="0"/>
              </a:rPr>
              <a:t> Liver Physiol</a:t>
            </a:r>
            <a:r>
              <a:rPr lang="en-US" sz="1000" dirty="0">
                <a:latin typeface="Calibri" pitchFamily="34" charset="0"/>
              </a:rPr>
              <a:t>. 2006;290:G199-G203</a:t>
            </a:r>
            <a:r>
              <a:rPr lang="en-US" sz="1000" dirty="0" smtClean="0">
                <a:latin typeface="Calibri" pitchFamily="34" charset="0"/>
              </a:rPr>
              <a:t>.</a:t>
            </a:r>
            <a:endParaRPr lang="en-US" sz="1000" dirty="0">
              <a:latin typeface="Calibri" pitchFamily="34" charset="0"/>
            </a:endParaRPr>
          </a:p>
        </p:txBody>
      </p:sp>
      <p:sp>
        <p:nvSpPr>
          <p:cNvPr id="12" name="Rectangle 11"/>
          <p:cNvSpPr/>
          <p:nvPr/>
        </p:nvSpPr>
        <p:spPr>
          <a:xfrm>
            <a:off x="280053" y="962285"/>
            <a:ext cx="7244275" cy="646331"/>
          </a:xfrm>
          <a:prstGeom prst="rect">
            <a:avLst/>
          </a:prstGeom>
          <a:ln>
            <a:solidFill>
              <a:srgbClr val="FF0000"/>
            </a:solidFill>
          </a:ln>
        </p:spPr>
        <p:txBody>
          <a:bodyPr wrap="square">
            <a:spAutoFit/>
          </a:bodyPr>
          <a:lstStyle/>
          <a:p>
            <a:r>
              <a:rPr lang="en-US" sz="3600" dirty="0" smtClean="0"/>
              <a:t>When Hepcidin goes haywire</a:t>
            </a:r>
            <a:r>
              <a:rPr lang="mr-IN" sz="3600" dirty="0" smtClean="0"/>
              <a:t>…</a:t>
            </a:r>
            <a:endParaRPr lang="en-US" sz="3600" dirty="0"/>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33</a:t>
            </a:fld>
            <a:endParaRPr lang="en-US" dirty="0">
              <a:solidFill>
                <a:prstClr val="white">
                  <a:tint val="75000"/>
                </a:prstClr>
              </a:solidFill>
            </a:endParaRPr>
          </a:p>
        </p:txBody>
      </p:sp>
    </p:spTree>
    <p:extLst>
      <p:ext uri="{BB962C8B-B14F-4D97-AF65-F5344CB8AC3E}">
        <p14:creationId xmlns:p14="http://schemas.microsoft.com/office/powerpoint/2010/main" val="1080449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92696"/>
            <a:ext cx="7620000" cy="1143000"/>
          </a:xfrm>
        </p:spPr>
        <p:txBody>
          <a:bodyPr>
            <a:normAutofit/>
          </a:bodyPr>
          <a:lstStyle/>
          <a:p>
            <a:pPr algn="ctr"/>
            <a:r>
              <a:rPr lang="en-IN" sz="3200" dirty="0"/>
              <a:t>What happens to H</a:t>
            </a:r>
            <a:r>
              <a:rPr lang="en-IN" sz="3200" dirty="0" smtClean="0"/>
              <a:t>epcidin </a:t>
            </a:r>
            <a:r>
              <a:rPr lang="en-IN" sz="3200" dirty="0"/>
              <a:t>levels during pregnancy?</a:t>
            </a:r>
          </a:p>
        </p:txBody>
      </p:sp>
      <p:sp>
        <p:nvSpPr>
          <p:cNvPr id="3" name="Content Placeholder 2"/>
          <p:cNvSpPr>
            <a:spLocks noGrp="1"/>
          </p:cNvSpPr>
          <p:nvPr>
            <p:ph idx="1"/>
          </p:nvPr>
        </p:nvSpPr>
        <p:spPr>
          <a:xfrm>
            <a:off x="419100" y="2708920"/>
            <a:ext cx="7924800" cy="4953000"/>
          </a:xfrm>
        </p:spPr>
        <p:txBody>
          <a:bodyPr>
            <a:normAutofit/>
          </a:bodyPr>
          <a:lstStyle/>
          <a:p>
            <a:r>
              <a:rPr lang="en-IN" sz="2400" dirty="0"/>
              <a:t>Hepcidin </a:t>
            </a:r>
            <a:r>
              <a:rPr lang="en-IN" sz="2400" dirty="0" smtClean="0"/>
              <a:t>is </a:t>
            </a:r>
            <a:r>
              <a:rPr lang="en-IN" sz="2400" dirty="0"/>
              <a:t>lower </a:t>
            </a:r>
            <a:r>
              <a:rPr lang="en-IN" sz="2400" dirty="0" smtClean="0"/>
              <a:t>in pregnancy than </a:t>
            </a:r>
            <a:r>
              <a:rPr lang="en-IN" sz="2400" dirty="0"/>
              <a:t>in </a:t>
            </a:r>
            <a:r>
              <a:rPr lang="en-IN" sz="2400" dirty="0" smtClean="0"/>
              <a:t>the NPS               - to </a:t>
            </a:r>
            <a:r>
              <a:rPr lang="en-IN" sz="2400" dirty="0"/>
              <a:t>ensure greater iron bioavailability to the mother and </a:t>
            </a:r>
            <a:r>
              <a:rPr lang="en-IN" sz="2400" dirty="0" smtClean="0"/>
              <a:t>fetus</a:t>
            </a:r>
            <a:endParaRPr lang="en-IN" sz="2400" dirty="0"/>
          </a:p>
          <a:p>
            <a:r>
              <a:rPr lang="en-IN" sz="2400" dirty="0"/>
              <a:t>Hepcidin levels decrease as pregnancy progresses, with the lowest hepcidin levels observed in the third </a:t>
            </a:r>
            <a:r>
              <a:rPr lang="en-IN" dirty="0" smtClean="0"/>
              <a:t>trimester, </a:t>
            </a:r>
            <a:r>
              <a:rPr lang="en-IN" dirty="0"/>
              <a:t>as fetal demand for iron is greatest in the third </a:t>
            </a:r>
            <a:r>
              <a:rPr lang="en-IN" dirty="0" smtClean="0"/>
              <a:t>trimester</a:t>
            </a:r>
            <a:endParaRPr lang="en-IN" dirty="0"/>
          </a:p>
        </p:txBody>
      </p:sp>
      <p:sp>
        <p:nvSpPr>
          <p:cNvPr id="5" name="Rectangle 4"/>
          <p:cNvSpPr/>
          <p:nvPr/>
        </p:nvSpPr>
        <p:spPr>
          <a:xfrm>
            <a:off x="152400" y="6550223"/>
            <a:ext cx="8458200" cy="307777"/>
          </a:xfrm>
          <a:prstGeom prst="rect">
            <a:avLst/>
          </a:prstGeom>
        </p:spPr>
        <p:txBody>
          <a:bodyPr wrap="square">
            <a:spAutoFit/>
          </a:bodyPr>
          <a:lstStyle/>
          <a:p>
            <a:r>
              <a:rPr lang="en-IN" sz="1400" dirty="0"/>
              <a:t>Koenig MD, et al. Nutrients. 2014 Aug 4;6(8):3062-83.</a:t>
            </a: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34</a:t>
            </a:fld>
            <a:endParaRPr lang="en-US" dirty="0">
              <a:solidFill>
                <a:prstClr val="white">
                  <a:tint val="75000"/>
                </a:prstClr>
              </a:solidFill>
            </a:endParaRPr>
          </a:p>
        </p:txBody>
      </p:sp>
    </p:spTree>
    <p:extLst>
      <p:ext uri="{BB962C8B-B14F-4D97-AF65-F5344CB8AC3E}">
        <p14:creationId xmlns:p14="http://schemas.microsoft.com/office/powerpoint/2010/main" val="901982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692696"/>
            <a:ext cx="7620000" cy="1143000"/>
          </a:xfrm>
        </p:spPr>
        <p:txBody>
          <a:bodyPr>
            <a:normAutofit/>
          </a:bodyPr>
          <a:lstStyle/>
          <a:p>
            <a:pPr algn="ctr"/>
            <a:r>
              <a:rPr lang="en-IN" sz="3200" dirty="0" smtClean="0"/>
              <a:t>When is Hepcidin level high in pregnancy?</a:t>
            </a:r>
            <a:endParaRPr lang="en-IN" sz="3200" dirty="0"/>
          </a:p>
        </p:txBody>
      </p:sp>
      <p:sp>
        <p:nvSpPr>
          <p:cNvPr id="3" name="Content Placeholder 2"/>
          <p:cNvSpPr>
            <a:spLocks noGrp="1"/>
          </p:cNvSpPr>
          <p:nvPr>
            <p:ph idx="1"/>
          </p:nvPr>
        </p:nvSpPr>
        <p:spPr>
          <a:xfrm>
            <a:off x="419100" y="2132856"/>
            <a:ext cx="6342154" cy="4953000"/>
          </a:xfrm>
        </p:spPr>
        <p:txBody>
          <a:bodyPr>
            <a:normAutofit/>
          </a:bodyPr>
          <a:lstStyle/>
          <a:p>
            <a:pPr marL="0" indent="0">
              <a:buNone/>
            </a:pPr>
            <a:r>
              <a:rPr lang="en-IN" b="1" dirty="0"/>
              <a:t>Inflammatory states during pregnancy are associated with higher </a:t>
            </a:r>
            <a:r>
              <a:rPr lang="en-IN" b="1" dirty="0" err="1"/>
              <a:t>hepcidin</a:t>
            </a:r>
            <a:r>
              <a:rPr lang="en-IN" b="1" dirty="0"/>
              <a:t> levels, which include:</a:t>
            </a:r>
          </a:p>
          <a:p>
            <a:pPr marL="571500" indent="-457200">
              <a:buFont typeface="+mj-lt"/>
              <a:buAutoNum type="arabicPeriod"/>
            </a:pPr>
            <a:r>
              <a:rPr lang="en-IN" b="1" dirty="0"/>
              <a:t>Obesity</a:t>
            </a:r>
          </a:p>
          <a:p>
            <a:pPr marL="571500" indent="-457200">
              <a:buFont typeface="+mj-lt"/>
              <a:buAutoNum type="arabicPeriod"/>
            </a:pPr>
            <a:r>
              <a:rPr lang="en-IN" b="1" dirty="0"/>
              <a:t>Gestational diabetes</a:t>
            </a:r>
          </a:p>
          <a:p>
            <a:pPr marL="571500" indent="-457200">
              <a:buFont typeface="+mj-lt"/>
              <a:buAutoNum type="arabicPeriod"/>
            </a:pPr>
            <a:r>
              <a:rPr lang="en-IN" b="1" dirty="0"/>
              <a:t>Preeclampsia</a:t>
            </a:r>
          </a:p>
          <a:p>
            <a:pPr marL="571500" indent="-457200">
              <a:buFont typeface="+mj-lt"/>
              <a:buAutoNum type="arabicPeriod"/>
            </a:pPr>
            <a:r>
              <a:rPr lang="en-IN" b="1" dirty="0" smtClean="0"/>
              <a:t>Malaria</a:t>
            </a:r>
            <a:endParaRPr lang="en-IN" sz="2400" dirty="0"/>
          </a:p>
          <a:p>
            <a:pPr marL="0" indent="0">
              <a:buNone/>
            </a:pPr>
            <a:r>
              <a:rPr lang="en-IN" b="1" dirty="0">
                <a:solidFill>
                  <a:srgbClr val="FFFF00"/>
                </a:solidFill>
              </a:rPr>
              <a:t>I</a:t>
            </a:r>
            <a:r>
              <a:rPr lang="en-IN" sz="2400" b="1" dirty="0" smtClean="0">
                <a:solidFill>
                  <a:srgbClr val="FFFF00"/>
                </a:solidFill>
              </a:rPr>
              <a:t>nflammation is a known regulator of hepcidin production</a:t>
            </a:r>
            <a:endParaRPr lang="en-IN" sz="2400" b="1" dirty="0">
              <a:solidFill>
                <a:srgbClr val="FFFF00"/>
              </a:solidFill>
            </a:endParaRPr>
          </a:p>
        </p:txBody>
      </p:sp>
      <p:sp>
        <p:nvSpPr>
          <p:cNvPr id="5" name="Rectangle 4"/>
          <p:cNvSpPr/>
          <p:nvPr/>
        </p:nvSpPr>
        <p:spPr>
          <a:xfrm>
            <a:off x="152400" y="6396334"/>
            <a:ext cx="8458200" cy="307777"/>
          </a:xfrm>
          <a:prstGeom prst="rect">
            <a:avLst/>
          </a:prstGeom>
        </p:spPr>
        <p:txBody>
          <a:bodyPr wrap="square">
            <a:spAutoFit/>
          </a:bodyPr>
          <a:lstStyle/>
          <a:p>
            <a:r>
              <a:rPr lang="en-IN" sz="1400" dirty="0"/>
              <a:t>Koenig MD, et al. Nutrients. 2014 Aug 4;6(8):3062-83.</a:t>
            </a:r>
          </a:p>
        </p:txBody>
      </p:sp>
      <p:pic>
        <p:nvPicPr>
          <p:cNvPr id="7170" name="Picture 2" descr="D:\2017-18\Speedral\Images\How-to-pregnant-not-obes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61254" y="1988840"/>
            <a:ext cx="2336799"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descr="D:\2017-18\Speedral\Images\Preeclampsi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1745" y="5071224"/>
            <a:ext cx="2663952"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D:\2017-18\Speedral\Images\GestationalDiabete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98225" y="3471024"/>
            <a:ext cx="2399828"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35</a:t>
            </a:fld>
            <a:endParaRPr lang="en-US" dirty="0">
              <a:solidFill>
                <a:prstClr val="white">
                  <a:tint val="75000"/>
                </a:prstClr>
              </a:solidFill>
            </a:endParaRPr>
          </a:p>
        </p:txBody>
      </p:sp>
    </p:spTree>
    <p:extLst>
      <p:ext uri="{BB962C8B-B14F-4D97-AF65-F5344CB8AC3E}">
        <p14:creationId xmlns:p14="http://schemas.microsoft.com/office/powerpoint/2010/main" val="1558123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852936"/>
            <a:ext cx="6229200" cy="1090788"/>
          </a:xfrm>
          <a:ln>
            <a:solidFill>
              <a:srgbClr val="FF0000"/>
            </a:solidFill>
          </a:ln>
        </p:spPr>
        <p:txBody>
          <a:bodyPr/>
          <a:lstStyle/>
          <a:p>
            <a:r>
              <a:rPr lang="en-IN" dirty="0" smtClean="0"/>
              <a:t>How can we get Iron into the system avoiding </a:t>
            </a:r>
            <a:r>
              <a:rPr lang="en-IN" dirty="0" err="1" smtClean="0"/>
              <a:t>Hepsidin</a:t>
            </a:r>
            <a:r>
              <a:rPr lang="en-IN" dirty="0" smtClean="0"/>
              <a:t>?</a:t>
            </a:r>
            <a:endParaRPr lang="en-IN" dirty="0"/>
          </a:p>
        </p:txBody>
      </p:sp>
      <p:pic>
        <p:nvPicPr>
          <p:cNvPr id="4" name="Picture 2" descr="D:\2017-18\Speedral\Images\confused_man_and_question_mark_200wx200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4" y="4267200"/>
            <a:ext cx="2577058" cy="257705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36</a:t>
            </a:fld>
            <a:endParaRPr lang="en-US" dirty="0">
              <a:solidFill>
                <a:prstClr val="white">
                  <a:tint val="75000"/>
                </a:prstClr>
              </a:solidFill>
            </a:endParaRPr>
          </a:p>
        </p:txBody>
      </p:sp>
    </p:spTree>
    <p:extLst>
      <p:ext uri="{BB962C8B-B14F-4D97-AF65-F5344CB8AC3E}">
        <p14:creationId xmlns:p14="http://schemas.microsoft.com/office/powerpoint/2010/main" val="2709270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 name="image14.jpg" descr="C:\Users\Arulmozhi\Pictures\2014-06-04\Anemia.jpg"/>
          <p:cNvPicPr/>
          <p:nvPr/>
        </p:nvPicPr>
        <p:blipFill>
          <a:blip r:embed="rId2">
            <a:extLst/>
          </a:blip>
          <a:srcRect l="30833" t="15617" r="39167" b="15617"/>
          <a:stretch>
            <a:fillRect/>
          </a:stretch>
        </p:blipFill>
        <p:spPr>
          <a:xfrm>
            <a:off x="810201" y="2276872"/>
            <a:ext cx="2308139" cy="4348248"/>
          </a:xfrm>
          <a:prstGeom prst="rect">
            <a:avLst/>
          </a:prstGeom>
          <a:ln w="12700">
            <a:miter lim="400000"/>
          </a:ln>
        </p:spPr>
      </p:pic>
      <p:sp>
        <p:nvSpPr>
          <p:cNvPr id="14" name="Rectangle 13"/>
          <p:cNvSpPr/>
          <p:nvPr/>
        </p:nvSpPr>
        <p:spPr>
          <a:xfrm>
            <a:off x="517284" y="717336"/>
            <a:ext cx="6669271" cy="1077218"/>
          </a:xfrm>
          <a:prstGeom prst="rect">
            <a:avLst/>
          </a:prstGeom>
          <a:ln>
            <a:solidFill>
              <a:srgbClr val="FF0000"/>
            </a:solidFill>
          </a:ln>
        </p:spPr>
        <p:txBody>
          <a:bodyPr wrap="square">
            <a:spAutoFit/>
          </a:bodyPr>
          <a:lstStyle/>
          <a:p>
            <a:pPr algn="r"/>
            <a:r>
              <a:rPr lang="en-US" sz="3200" dirty="0" smtClean="0"/>
              <a:t>A hormone that regulates Hepcidin </a:t>
            </a:r>
          </a:p>
          <a:p>
            <a:pPr algn="r"/>
            <a:r>
              <a:rPr lang="en-US" sz="3200" dirty="0" smtClean="0"/>
              <a:t>- </a:t>
            </a:r>
            <a:r>
              <a:rPr lang="en-US" sz="3200" dirty="0" err="1" smtClean="0"/>
              <a:t>Erythroferrone</a:t>
            </a:r>
            <a:endParaRPr lang="en-US" sz="3200" dirty="0"/>
          </a:p>
        </p:txBody>
      </p:sp>
      <p:pic>
        <p:nvPicPr>
          <p:cNvPr id="13" name="image14.jpg" descr="C:\Users\Arulmozhi\Pictures\2014-06-04\Anemia.jpg"/>
          <p:cNvPicPr/>
          <p:nvPr/>
        </p:nvPicPr>
        <p:blipFill rotWithShape="1">
          <a:blip r:embed="rId2">
            <a:extLst/>
          </a:blip>
          <a:srcRect l="32687" t="74349" r="53848" b="16920"/>
          <a:stretch/>
        </p:blipFill>
        <p:spPr>
          <a:xfrm>
            <a:off x="3851920" y="2276872"/>
            <a:ext cx="3089953" cy="1899006"/>
          </a:xfrm>
          <a:prstGeom prst="rect">
            <a:avLst/>
          </a:prstGeom>
          <a:ln w="28575">
            <a:solidFill>
              <a:srgbClr val="C00000"/>
            </a:solidFill>
          </a:ln>
        </p:spPr>
      </p:pic>
      <p:pic>
        <p:nvPicPr>
          <p:cNvPr id="16" name="image14.jpg" descr="C:\Users\Arulmozhi\Pictures\2014-06-04\Anemia.jpg"/>
          <p:cNvPicPr/>
          <p:nvPr/>
        </p:nvPicPr>
        <p:blipFill rotWithShape="1">
          <a:blip r:embed="rId2">
            <a:extLst/>
          </a:blip>
          <a:srcRect l="46469" t="53896" r="39930" b="36382"/>
          <a:stretch/>
        </p:blipFill>
        <p:spPr>
          <a:xfrm>
            <a:off x="3851919" y="4415702"/>
            <a:ext cx="3089953" cy="2188395"/>
          </a:xfrm>
          <a:prstGeom prst="rect">
            <a:avLst/>
          </a:prstGeom>
          <a:ln w="28575">
            <a:solidFill>
              <a:srgbClr val="C00000"/>
            </a:solidFill>
            <a:miter lim="400000"/>
          </a:ln>
        </p:spPr>
      </p:pic>
      <p:sp>
        <p:nvSpPr>
          <p:cNvPr id="2" name="Rectangle 1"/>
          <p:cNvSpPr/>
          <p:nvPr/>
        </p:nvSpPr>
        <p:spPr>
          <a:xfrm>
            <a:off x="782412" y="2276872"/>
            <a:ext cx="2308139" cy="42643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mage result for puppet show ic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0846" y="3429000"/>
            <a:ext cx="963027" cy="1794554"/>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37</a:t>
            </a:fld>
            <a:endParaRPr lang="en-US" dirty="0">
              <a:solidFill>
                <a:prstClr val="white">
                  <a:tint val="75000"/>
                </a:prstClr>
              </a:solidFill>
            </a:endParaRPr>
          </a:p>
        </p:txBody>
      </p:sp>
    </p:spTree>
    <p:extLst>
      <p:ext uri="{BB962C8B-B14F-4D97-AF65-F5344CB8AC3E}">
        <p14:creationId xmlns:p14="http://schemas.microsoft.com/office/powerpoint/2010/main" val="10755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331640" y="2329131"/>
            <a:ext cx="6515158" cy="2251997"/>
          </a:xfrm>
        </p:spPr>
        <p:txBody>
          <a:bodyPr>
            <a:noAutofit/>
          </a:bodyPr>
          <a:lstStyle/>
          <a:p>
            <a:pPr>
              <a:lnSpc>
                <a:spcPct val="120000"/>
              </a:lnSpc>
              <a:buClr>
                <a:schemeClr val="tx1"/>
              </a:buClr>
              <a:buFont typeface="Arial" charset="0"/>
              <a:buChar char="•"/>
              <a:defRPr/>
            </a:pPr>
            <a:r>
              <a:rPr lang="en-US" sz="3200" dirty="0">
                <a:solidFill>
                  <a:schemeClr val="tx1"/>
                </a:solidFill>
              </a:rPr>
              <a:t>PRS - 080 </a:t>
            </a:r>
            <a:endParaRPr lang="en-US" sz="3200" dirty="0" smtClean="0">
              <a:solidFill>
                <a:schemeClr val="tx1"/>
              </a:solidFill>
            </a:endParaRPr>
          </a:p>
          <a:p>
            <a:pPr>
              <a:lnSpc>
                <a:spcPct val="120000"/>
              </a:lnSpc>
              <a:buClr>
                <a:schemeClr val="tx1"/>
              </a:buClr>
              <a:buFont typeface="Arial" charset="0"/>
              <a:buChar char="•"/>
              <a:defRPr/>
            </a:pPr>
            <a:r>
              <a:rPr lang="en-IN" sz="3200" b="0" dirty="0" smtClean="0">
                <a:solidFill>
                  <a:schemeClr val="tx1"/>
                </a:solidFill>
              </a:rPr>
              <a:t>Has just been through Phase I trials in healthy human subjects</a:t>
            </a:r>
          </a:p>
        </p:txBody>
      </p:sp>
      <p:sp>
        <p:nvSpPr>
          <p:cNvPr id="16388" name="TextBox 7"/>
          <p:cNvSpPr txBox="1">
            <a:spLocks noChangeArrowheads="1"/>
          </p:cNvSpPr>
          <p:nvPr/>
        </p:nvSpPr>
        <p:spPr bwMode="auto">
          <a:xfrm>
            <a:off x="2771800" y="4581128"/>
            <a:ext cx="5742982" cy="276999"/>
          </a:xfrm>
          <a:prstGeom prst="rect">
            <a:avLst/>
          </a:prstGeom>
          <a:noFill/>
          <a:ln w="9525">
            <a:noFill/>
            <a:miter lim="800000"/>
            <a:headEnd/>
            <a:tailEnd/>
          </a:ln>
        </p:spPr>
        <p:txBody>
          <a:bodyPr wrap="none">
            <a:spAutoFit/>
          </a:bodyPr>
          <a:lstStyle/>
          <a:p>
            <a:r>
              <a:rPr lang="en-IN" sz="1200" dirty="0"/>
              <a:t>57</a:t>
            </a:r>
            <a:r>
              <a:rPr lang="en-IN" sz="1200" baseline="30000" dirty="0"/>
              <a:t>th</a:t>
            </a:r>
            <a:r>
              <a:rPr lang="en-IN" sz="1200" dirty="0"/>
              <a:t> Annual meeting of American society of </a:t>
            </a:r>
            <a:r>
              <a:rPr lang="en-IN" sz="1200" dirty="0" err="1"/>
              <a:t>Hematology</a:t>
            </a:r>
            <a:r>
              <a:rPr lang="en-IN" sz="1200" dirty="0"/>
              <a:t> Orlando FL, Dec 7</a:t>
            </a:r>
            <a:r>
              <a:rPr lang="en-IN" sz="1200" baseline="30000" dirty="0"/>
              <a:t>th</a:t>
            </a:r>
            <a:r>
              <a:rPr lang="en-IN" sz="1200" dirty="0"/>
              <a:t> 2015</a:t>
            </a:r>
          </a:p>
        </p:txBody>
      </p:sp>
      <p:sp>
        <p:nvSpPr>
          <p:cNvPr id="5" name="Rectangle 4"/>
          <p:cNvSpPr/>
          <p:nvPr/>
        </p:nvSpPr>
        <p:spPr>
          <a:xfrm>
            <a:off x="1225194" y="898548"/>
            <a:ext cx="5455577" cy="707886"/>
          </a:xfrm>
          <a:prstGeom prst="rect">
            <a:avLst/>
          </a:prstGeom>
          <a:ln>
            <a:solidFill>
              <a:srgbClr val="FF0000"/>
            </a:solidFill>
          </a:ln>
        </p:spPr>
        <p:txBody>
          <a:bodyPr wrap="square">
            <a:spAutoFit/>
          </a:bodyPr>
          <a:lstStyle/>
          <a:p>
            <a:r>
              <a:rPr lang="en-US" sz="4000" dirty="0" smtClean="0"/>
              <a:t>A </a:t>
            </a:r>
            <a:r>
              <a:rPr lang="en-US" sz="4000" dirty="0" err="1" smtClean="0"/>
              <a:t>Hepcidin</a:t>
            </a:r>
            <a:r>
              <a:rPr lang="en-US" sz="4000" dirty="0" smtClean="0"/>
              <a:t> antagonist:</a:t>
            </a:r>
            <a:endParaRPr lang="en-US" sz="4000" dirty="0"/>
          </a:p>
        </p:txBody>
      </p:sp>
      <p:sp>
        <p:nvSpPr>
          <p:cNvPr id="2" name="Rectangle 1"/>
          <p:cNvSpPr/>
          <p:nvPr/>
        </p:nvSpPr>
        <p:spPr>
          <a:xfrm>
            <a:off x="323528" y="5229200"/>
            <a:ext cx="8002512" cy="978729"/>
          </a:xfrm>
          <a:prstGeom prst="rect">
            <a:avLst/>
          </a:prstGeom>
        </p:spPr>
        <p:txBody>
          <a:bodyPr wrap="none">
            <a:spAutoFit/>
          </a:bodyPr>
          <a:lstStyle/>
          <a:p>
            <a:pPr>
              <a:lnSpc>
                <a:spcPct val="120000"/>
              </a:lnSpc>
              <a:buClr>
                <a:schemeClr val="tx1"/>
              </a:buClr>
              <a:defRPr/>
            </a:pPr>
            <a:r>
              <a:rPr lang="en-US" sz="3200" dirty="0" err="1"/>
              <a:t>Hepcidin</a:t>
            </a:r>
            <a:r>
              <a:rPr lang="en-US" sz="3200" dirty="0"/>
              <a:t> antagonist is a </a:t>
            </a:r>
            <a:r>
              <a:rPr lang="en-US" sz="4800" dirty="0" smtClean="0"/>
              <a:t>long </a:t>
            </a:r>
            <a:r>
              <a:rPr lang="mr-IN" sz="4800" dirty="0" smtClean="0"/>
              <a:t>…</a:t>
            </a:r>
            <a:r>
              <a:rPr lang="en-US" sz="3200" dirty="0" smtClean="0"/>
              <a:t> </a:t>
            </a:r>
            <a:r>
              <a:rPr lang="en-US" sz="3200" dirty="0"/>
              <a:t>way off</a:t>
            </a:r>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38</a:t>
            </a:fld>
            <a:endParaRPr lang="en-US" dirty="0">
              <a:solidFill>
                <a:prstClr val="white">
                  <a:tint val="75000"/>
                </a:prstClr>
              </a:solidFill>
            </a:endParaRPr>
          </a:p>
        </p:txBody>
      </p:sp>
    </p:spTree>
    <p:extLst>
      <p:ext uri="{BB962C8B-B14F-4D97-AF65-F5344CB8AC3E}">
        <p14:creationId xmlns:p14="http://schemas.microsoft.com/office/powerpoint/2010/main" val="422974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620688"/>
            <a:ext cx="6904544" cy="1323439"/>
          </a:xfrm>
          <a:prstGeom prst="rect">
            <a:avLst/>
          </a:prstGeom>
        </p:spPr>
        <p:txBody>
          <a:bodyPr wrap="square">
            <a:spAutoFit/>
          </a:bodyPr>
          <a:lstStyle/>
          <a:p>
            <a:r>
              <a:rPr lang="en-US" sz="4000" dirty="0" smtClean="0"/>
              <a:t>Sucrosomial Iron / Liposomal Iron: the smart iron!</a:t>
            </a:r>
            <a:endParaRPr lang="en-US" sz="4000" dirty="0"/>
          </a:p>
        </p:txBody>
      </p:sp>
      <p:sp>
        <p:nvSpPr>
          <p:cNvPr id="6" name="Rectangle 5"/>
          <p:cNvSpPr/>
          <p:nvPr/>
        </p:nvSpPr>
        <p:spPr>
          <a:xfrm>
            <a:off x="1979712" y="3501008"/>
            <a:ext cx="6108087" cy="1323439"/>
          </a:xfrm>
          <a:prstGeom prst="rect">
            <a:avLst/>
          </a:prstGeom>
        </p:spPr>
        <p:txBody>
          <a:bodyPr wrap="square">
            <a:spAutoFit/>
          </a:bodyPr>
          <a:lstStyle/>
          <a:p>
            <a:r>
              <a:rPr lang="en-US" sz="4000" dirty="0" smtClean="0"/>
              <a:t>Packaged differently</a:t>
            </a:r>
          </a:p>
          <a:p>
            <a:r>
              <a:rPr lang="en-US" sz="4000" dirty="0" smtClean="0"/>
              <a:t>Delivered differently</a:t>
            </a:r>
            <a:endParaRPr lang="en-US" sz="4000" dirty="0"/>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39</a:t>
            </a:fld>
            <a:endParaRPr lang="en-US" dirty="0">
              <a:solidFill>
                <a:prstClr val="white">
                  <a:tint val="75000"/>
                </a:prstClr>
              </a:solidFill>
            </a:endParaRPr>
          </a:p>
        </p:txBody>
      </p:sp>
    </p:spTree>
    <p:extLst>
      <p:ext uri="{BB962C8B-B14F-4D97-AF65-F5344CB8AC3E}">
        <p14:creationId xmlns:p14="http://schemas.microsoft.com/office/powerpoint/2010/main" val="3129554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20" t="21667" r="12204" b="25687"/>
          <a:stretch/>
        </p:blipFill>
        <p:spPr bwMode="auto">
          <a:xfrm>
            <a:off x="611560" y="2708920"/>
            <a:ext cx="7828732" cy="309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714" y="980728"/>
            <a:ext cx="8486810" cy="646331"/>
          </a:xfrm>
          <a:prstGeom prst="rect">
            <a:avLst/>
          </a:prstGeom>
          <a:solidFill>
            <a:schemeClr val="bg1"/>
          </a:solidFill>
        </p:spPr>
        <p:txBody>
          <a:bodyPr wrap="none" rtlCol="0">
            <a:spAutoFit/>
          </a:bodyPr>
          <a:lstStyle/>
          <a:p>
            <a:r>
              <a:rPr lang="en-IN" sz="3600" dirty="0" smtClean="0"/>
              <a:t>The 3 Stages of Iron Deficiency Anaemia</a:t>
            </a:r>
            <a:endParaRPr lang="en-IN" sz="3600" dirty="0"/>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1729147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7620000" cy="1143000"/>
          </a:xfrm>
        </p:spPr>
        <p:txBody>
          <a:bodyPr>
            <a:normAutofit/>
          </a:bodyPr>
          <a:lstStyle/>
          <a:p>
            <a:pPr algn="ctr"/>
            <a:r>
              <a:rPr lang="en-IN" sz="3200" dirty="0"/>
              <a:t>What’s new in the age-old iron supplementation?</a:t>
            </a:r>
          </a:p>
        </p:txBody>
      </p:sp>
      <p:sp>
        <p:nvSpPr>
          <p:cNvPr id="3" name="Content Placeholder 2"/>
          <p:cNvSpPr>
            <a:spLocks noGrp="1"/>
          </p:cNvSpPr>
          <p:nvPr>
            <p:ph idx="1"/>
          </p:nvPr>
        </p:nvSpPr>
        <p:spPr>
          <a:xfrm>
            <a:off x="683568" y="2362200"/>
            <a:ext cx="7620000" cy="4495800"/>
          </a:xfrm>
        </p:spPr>
        <p:txBody>
          <a:bodyPr>
            <a:normAutofit/>
          </a:bodyPr>
          <a:lstStyle/>
          <a:p>
            <a:pPr marL="114300" indent="0">
              <a:buNone/>
            </a:pPr>
            <a:r>
              <a:rPr lang="en-IN" sz="3200" b="1" dirty="0"/>
              <a:t>A new way to deliver iron… ??</a:t>
            </a:r>
          </a:p>
          <a:p>
            <a:pPr marL="114300" indent="0">
              <a:buNone/>
            </a:pPr>
            <a:r>
              <a:rPr lang="en-IN" sz="3200" b="1" dirty="0"/>
              <a:t>A novel route of iron absorption… other than enterocyte mediated, transporter dependent iron absorption??</a:t>
            </a:r>
          </a:p>
          <a:p>
            <a:pPr marL="114300" indent="0">
              <a:buNone/>
            </a:pPr>
            <a:r>
              <a:rPr lang="en-IN" sz="4400" b="1" i="1" dirty="0">
                <a:solidFill>
                  <a:srgbClr val="FFFF00"/>
                </a:solidFill>
              </a:rPr>
              <a:t>Is it possible?</a:t>
            </a:r>
          </a:p>
          <a:p>
            <a:pPr marL="114300" indent="0">
              <a:buNone/>
            </a:pPr>
            <a:r>
              <a:rPr lang="en-IN" b="1" dirty="0"/>
              <a:t>Minimizing GI side-effects…??</a:t>
            </a:r>
            <a:endParaRPr lang="en-IN" sz="3200" b="1" dirty="0"/>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40</a:t>
            </a:fld>
            <a:endParaRPr lang="en-US" dirty="0">
              <a:solidFill>
                <a:prstClr val="white">
                  <a:tint val="75000"/>
                </a:prstClr>
              </a:solidFill>
            </a:endParaRPr>
          </a:p>
        </p:txBody>
      </p:sp>
    </p:spTree>
    <p:extLst>
      <p:ext uri="{BB962C8B-B14F-4D97-AF65-F5344CB8AC3E}">
        <p14:creationId xmlns:p14="http://schemas.microsoft.com/office/powerpoint/2010/main" val="1422205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836712"/>
            <a:ext cx="7620000" cy="1249362"/>
          </a:xfrm>
        </p:spPr>
        <p:txBody>
          <a:bodyPr anchor="t"/>
          <a:lstStyle/>
          <a:p>
            <a:r>
              <a:rPr lang="en-IN" dirty="0"/>
              <a:t>I-seal iron</a:t>
            </a:r>
            <a:br>
              <a:rPr lang="en-IN" dirty="0"/>
            </a:br>
            <a:r>
              <a:rPr lang="en-IN" sz="3200" dirty="0"/>
              <a:t> </a:t>
            </a:r>
          </a:p>
        </p:txBody>
      </p:sp>
      <p:sp>
        <p:nvSpPr>
          <p:cNvPr id="3" name="Content Placeholder 2"/>
          <p:cNvSpPr>
            <a:spLocks noGrp="1"/>
          </p:cNvSpPr>
          <p:nvPr>
            <p:ph idx="1"/>
          </p:nvPr>
        </p:nvSpPr>
        <p:spPr>
          <a:xfrm>
            <a:off x="579157" y="2041815"/>
            <a:ext cx="7848600" cy="4800600"/>
          </a:xfrm>
        </p:spPr>
        <p:txBody>
          <a:bodyPr>
            <a:normAutofit/>
          </a:bodyPr>
          <a:lstStyle/>
          <a:p>
            <a:pPr marL="457200" lvl="1" indent="0">
              <a:buNone/>
            </a:pPr>
            <a:r>
              <a:rPr lang="en-IN" sz="2600" dirty="0" smtClean="0"/>
              <a:t>New-generation </a:t>
            </a:r>
            <a:r>
              <a:rPr lang="en-IN" sz="2600" dirty="0"/>
              <a:t>oral iron with revolutionary </a:t>
            </a:r>
            <a:r>
              <a:rPr lang="en-IN" sz="2600" dirty="0" smtClean="0"/>
              <a:t>I- seal </a:t>
            </a:r>
            <a:r>
              <a:rPr lang="en-IN" sz="2600" dirty="0"/>
              <a:t>Technology</a:t>
            </a:r>
          </a:p>
          <a:p>
            <a:endParaRPr lang="en-IN" sz="2600" dirty="0"/>
          </a:p>
          <a:p>
            <a:endParaRPr lang="en-IN" sz="2600"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996952"/>
            <a:ext cx="5335522" cy="289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21927" y="6406157"/>
            <a:ext cx="4572000" cy="461665"/>
          </a:xfrm>
          <a:prstGeom prst="rect">
            <a:avLst/>
          </a:prstGeom>
        </p:spPr>
        <p:txBody>
          <a:bodyPr>
            <a:spAutoFit/>
          </a:bodyPr>
          <a:lstStyle/>
          <a:p>
            <a:r>
              <a:rPr lang="en-IN" sz="1200" dirty="0"/>
              <a:t>Data on file;</a:t>
            </a:r>
          </a:p>
          <a:p>
            <a:r>
              <a:rPr lang="en-IN" sz="1200" dirty="0" err="1"/>
              <a:t>Barni</a:t>
            </a:r>
            <a:r>
              <a:rPr lang="en-IN" sz="1200" dirty="0"/>
              <a:t> S. Expert Review of </a:t>
            </a:r>
            <a:r>
              <a:rPr lang="en-IN" sz="1200" dirty="0" err="1"/>
              <a:t>Hematology</a:t>
            </a:r>
            <a:r>
              <a:rPr lang="en-IN" sz="1200" dirty="0"/>
              <a:t>. 2016;9:sup1, 1-42.</a:t>
            </a:r>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41</a:t>
            </a:fld>
            <a:endParaRPr lang="en-US" dirty="0">
              <a:solidFill>
                <a:prstClr val="white">
                  <a:tint val="75000"/>
                </a:prstClr>
              </a:solidFill>
            </a:endParaRPr>
          </a:p>
        </p:txBody>
      </p:sp>
    </p:spTree>
    <p:extLst>
      <p:ext uri="{BB962C8B-B14F-4D97-AF65-F5344CB8AC3E}">
        <p14:creationId xmlns:p14="http://schemas.microsoft.com/office/powerpoint/2010/main" val="4159054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3638" y="559774"/>
            <a:ext cx="5397609" cy="1323439"/>
          </a:xfrm>
          <a:prstGeom prst="rect">
            <a:avLst/>
          </a:prstGeom>
        </p:spPr>
        <p:txBody>
          <a:bodyPr wrap="square">
            <a:spAutoFit/>
          </a:bodyPr>
          <a:lstStyle/>
          <a:p>
            <a:r>
              <a:rPr lang="en-US" sz="4000" dirty="0" smtClean="0"/>
              <a:t>Sucrosomial Iron / Liposomal Iron</a:t>
            </a:r>
            <a:endParaRPr lang="en-US" sz="4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55" y="4005064"/>
            <a:ext cx="3355621" cy="2673545"/>
          </a:xfrm>
          <a:prstGeom prst="rect">
            <a:avLst/>
          </a:prstGeom>
          <a:ln>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4018249"/>
            <a:ext cx="3688958" cy="2700097"/>
          </a:xfrm>
          <a:prstGeom prst="rect">
            <a:avLst/>
          </a:prstGeom>
        </p:spPr>
      </p:pic>
      <p:sp>
        <p:nvSpPr>
          <p:cNvPr id="2" name="Rectangle 1"/>
          <p:cNvSpPr/>
          <p:nvPr/>
        </p:nvSpPr>
        <p:spPr>
          <a:xfrm>
            <a:off x="683568" y="2060848"/>
            <a:ext cx="7781233" cy="1815882"/>
          </a:xfrm>
          <a:prstGeom prst="rect">
            <a:avLst/>
          </a:prstGeom>
        </p:spPr>
        <p:txBody>
          <a:bodyPr wrap="square">
            <a:spAutoFit/>
          </a:bodyPr>
          <a:lstStyle/>
          <a:p>
            <a:r>
              <a:rPr lang="en-US" sz="2800" dirty="0"/>
              <a:t>Sucrosomial or Liposomal Iron is an innovative oral iron formulation in which ferric pyrophosphate is protected by a phospholipid bilayer plus a </a:t>
            </a:r>
            <a:r>
              <a:rPr lang="en-US" sz="2800" dirty="0" err="1"/>
              <a:t>sucrester</a:t>
            </a:r>
            <a:r>
              <a:rPr lang="en-US" sz="2800" dirty="0"/>
              <a:t> matrix (</a:t>
            </a:r>
            <a:r>
              <a:rPr lang="en-US" sz="2800" dirty="0" err="1"/>
              <a:t>sucrosome</a:t>
            </a:r>
            <a:r>
              <a:rPr lang="en-US" sz="2800" dirty="0" smtClean="0"/>
              <a:t>)</a:t>
            </a:r>
            <a:endParaRPr lang="en-US" sz="2800" dirty="0"/>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42</a:t>
            </a:fld>
            <a:endParaRPr lang="en-US" dirty="0">
              <a:solidFill>
                <a:prstClr val="white">
                  <a:tint val="75000"/>
                </a:prstClr>
              </a:solidFill>
            </a:endParaRPr>
          </a:p>
        </p:txBody>
      </p:sp>
    </p:spTree>
    <p:extLst>
      <p:ext uri="{BB962C8B-B14F-4D97-AF65-F5344CB8AC3E}">
        <p14:creationId xmlns:p14="http://schemas.microsoft.com/office/powerpoint/2010/main" val="3090925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323" y="217611"/>
            <a:ext cx="6409577" cy="2671350"/>
          </a:xfrm>
          <a:prstGeom prst="rect">
            <a:avLst/>
          </a:prstGeom>
          <a:ln>
            <a:solidFill>
              <a:srgbClr val="C0000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323" y="3125636"/>
            <a:ext cx="6409577" cy="3384754"/>
          </a:xfrm>
          <a:prstGeom prst="rect">
            <a:avLst/>
          </a:prstGeom>
          <a:ln>
            <a:solidFill>
              <a:srgbClr val="C00000"/>
            </a:solidFill>
          </a:ln>
        </p:spPr>
      </p:pic>
      <p:sp>
        <p:nvSpPr>
          <p:cNvPr id="6" name="Rectangle 5"/>
          <p:cNvSpPr/>
          <p:nvPr/>
        </p:nvSpPr>
        <p:spPr>
          <a:xfrm>
            <a:off x="5380115" y="531956"/>
            <a:ext cx="1569660" cy="369332"/>
          </a:xfrm>
          <a:prstGeom prst="rect">
            <a:avLst/>
          </a:prstGeom>
        </p:spPr>
        <p:txBody>
          <a:bodyPr wrap="none">
            <a:spAutoFit/>
          </a:bodyPr>
          <a:lstStyle/>
          <a:p>
            <a:r>
              <a:rPr lang="en-US"/>
              <a:t>October 2018</a:t>
            </a: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43</a:t>
            </a:fld>
            <a:endParaRPr lang="en-US" dirty="0">
              <a:solidFill>
                <a:prstClr val="white">
                  <a:tint val="75000"/>
                </a:prstClr>
              </a:solidFill>
            </a:endParaRPr>
          </a:p>
        </p:txBody>
      </p:sp>
    </p:spTree>
    <p:extLst>
      <p:ext uri="{BB962C8B-B14F-4D97-AF65-F5344CB8AC3E}">
        <p14:creationId xmlns:p14="http://schemas.microsoft.com/office/powerpoint/2010/main" val="3243593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7644" y="655760"/>
            <a:ext cx="8305800" cy="1295400"/>
          </a:xfrm>
        </p:spPr>
        <p:txBody>
          <a:bodyPr/>
          <a:lstStyle/>
          <a:p>
            <a:r>
              <a:rPr lang="en-IN" sz="2800" b="1" dirty="0">
                <a:latin typeface="Verdana" pitchFamily="34" charset="0"/>
                <a:ea typeface="Verdana" pitchFamily="34" charset="0"/>
                <a:cs typeface="Verdana" pitchFamily="34" charset="0"/>
              </a:rPr>
              <a:t>A</a:t>
            </a:r>
            <a:r>
              <a:rPr lang="en-IN" sz="2800" b="1" dirty="0" smtClean="0">
                <a:latin typeface="Verdana" pitchFamily="34" charset="0"/>
                <a:ea typeface="Verdana" pitchFamily="34" charset="0"/>
                <a:cs typeface="Verdana" pitchFamily="34" charset="0"/>
              </a:rPr>
              <a:t>dvantages </a:t>
            </a:r>
            <a:r>
              <a:rPr lang="en-IN" sz="2800" b="1" dirty="0">
                <a:latin typeface="Verdana" pitchFamily="34" charset="0"/>
                <a:ea typeface="Verdana" pitchFamily="34" charset="0"/>
                <a:cs typeface="Verdana" pitchFamily="34" charset="0"/>
              </a:rPr>
              <a:t>of iron conveyed </a:t>
            </a:r>
            <a:r>
              <a:rPr lang="en-IN" sz="2800" b="1" dirty="0" smtClean="0">
                <a:latin typeface="Verdana" pitchFamily="34" charset="0"/>
                <a:ea typeface="Verdana" pitchFamily="34" charset="0"/>
                <a:cs typeface="Verdana" pitchFamily="34" charset="0"/>
              </a:rPr>
              <a:t/>
            </a:r>
            <a:br>
              <a:rPr lang="en-IN" sz="2800" b="1" dirty="0" smtClean="0">
                <a:latin typeface="Verdana" pitchFamily="34" charset="0"/>
                <a:ea typeface="Verdana" pitchFamily="34" charset="0"/>
                <a:cs typeface="Verdana" pitchFamily="34" charset="0"/>
              </a:rPr>
            </a:br>
            <a:r>
              <a:rPr lang="en-IN" sz="2800" b="1" dirty="0" smtClean="0">
                <a:latin typeface="Verdana" pitchFamily="34" charset="0"/>
                <a:ea typeface="Verdana" pitchFamily="34" charset="0"/>
                <a:cs typeface="Verdana" pitchFamily="34" charset="0"/>
              </a:rPr>
              <a:t>through </a:t>
            </a:r>
            <a:r>
              <a:rPr lang="en-IN" sz="2800" b="1" dirty="0">
                <a:latin typeface="Verdana" pitchFamily="34" charset="0"/>
                <a:ea typeface="Verdana" pitchFamily="34" charset="0"/>
                <a:cs typeface="Verdana" pitchFamily="34" charset="0"/>
              </a:rPr>
              <a:t>I-seal </a:t>
            </a:r>
            <a:r>
              <a:rPr lang="en-IN" sz="2800" b="1" dirty="0" smtClean="0">
                <a:latin typeface="Verdana" pitchFamily="34" charset="0"/>
                <a:ea typeface="Verdana" pitchFamily="34" charset="0"/>
                <a:cs typeface="Verdana" pitchFamily="34" charset="0"/>
              </a:rPr>
              <a:t>technology</a:t>
            </a:r>
            <a:endParaRPr lang="en-IN" sz="2800" b="1" dirty="0">
              <a:latin typeface="Verdana" pitchFamily="34" charset="0"/>
              <a:ea typeface="Verdana" pitchFamily="34" charset="0"/>
              <a:cs typeface="Verdana" pitchFamily="34" charset="0"/>
            </a:endParaRPr>
          </a:p>
        </p:txBody>
      </p:sp>
      <p:sp>
        <p:nvSpPr>
          <p:cNvPr id="6" name="Rectangle 5"/>
          <p:cNvSpPr/>
          <p:nvPr/>
        </p:nvSpPr>
        <p:spPr>
          <a:xfrm>
            <a:off x="867644" y="6396335"/>
            <a:ext cx="4572000" cy="461665"/>
          </a:xfrm>
          <a:prstGeom prst="rect">
            <a:avLst/>
          </a:prstGeom>
        </p:spPr>
        <p:txBody>
          <a:bodyPr>
            <a:spAutoFit/>
          </a:bodyPr>
          <a:lstStyle/>
          <a:p>
            <a:r>
              <a:rPr lang="en-IN" sz="1200" dirty="0"/>
              <a:t>Data on file;</a:t>
            </a:r>
          </a:p>
          <a:p>
            <a:r>
              <a:rPr lang="en-IN" sz="1200" dirty="0" err="1"/>
              <a:t>Barni</a:t>
            </a:r>
            <a:r>
              <a:rPr lang="en-IN" sz="1200" dirty="0"/>
              <a:t> S. Expert Review of </a:t>
            </a:r>
            <a:r>
              <a:rPr lang="en-IN" sz="1200" dirty="0" err="1"/>
              <a:t>Hematology</a:t>
            </a:r>
            <a:r>
              <a:rPr lang="en-IN" sz="1200" dirty="0"/>
              <a:t>. 2016;9:sup1, 1-42.</a:t>
            </a:r>
          </a:p>
        </p:txBody>
      </p:sp>
      <p:sp>
        <p:nvSpPr>
          <p:cNvPr id="2" name="Rectangle 1"/>
          <p:cNvSpPr/>
          <p:nvPr/>
        </p:nvSpPr>
        <p:spPr>
          <a:xfrm>
            <a:off x="381000" y="1916832"/>
            <a:ext cx="7924800" cy="3970318"/>
          </a:xfrm>
          <a:prstGeom prst="rect">
            <a:avLst/>
          </a:prstGeom>
        </p:spPr>
        <p:txBody>
          <a:bodyPr wrap="square">
            <a:spAutoFit/>
          </a:bodyPr>
          <a:lstStyle/>
          <a:p>
            <a:endParaRPr lang="en-IN" sz="2800" dirty="0">
              <a:ea typeface="Verdana" pitchFamily="34" charset="0"/>
              <a:cs typeface="Verdana" pitchFamily="34" charset="0"/>
            </a:endParaRPr>
          </a:p>
          <a:p>
            <a:pPr marL="342900" indent="-342900">
              <a:buFont typeface="Arial" pitchFamily="34" charset="0"/>
              <a:buChar char="•"/>
            </a:pPr>
            <a:r>
              <a:rPr lang="en-IN" sz="2800" dirty="0">
                <a:ea typeface="Verdana" pitchFamily="34" charset="0"/>
                <a:cs typeface="Verdana" pitchFamily="34" charset="0"/>
              </a:rPr>
              <a:t>Gastro-resistance property - Better </a:t>
            </a:r>
            <a:r>
              <a:rPr lang="en-IN" sz="2800" dirty="0" smtClean="0">
                <a:ea typeface="Verdana" pitchFamily="34" charset="0"/>
                <a:cs typeface="Verdana" pitchFamily="34" charset="0"/>
              </a:rPr>
              <a:t>tolerability</a:t>
            </a:r>
            <a:endParaRPr lang="en-IN" sz="2800" dirty="0">
              <a:ea typeface="Verdana" pitchFamily="34" charset="0"/>
              <a:cs typeface="Verdana" pitchFamily="34" charset="0"/>
            </a:endParaRPr>
          </a:p>
          <a:p>
            <a:pPr marL="342900" indent="-342900">
              <a:buFont typeface="Arial" pitchFamily="34" charset="0"/>
              <a:buChar char="•"/>
            </a:pPr>
            <a:r>
              <a:rPr lang="en-IN" sz="2800" dirty="0">
                <a:ea typeface="Verdana" pitchFamily="34" charset="0"/>
                <a:cs typeface="Verdana" pitchFamily="34" charset="0"/>
              </a:rPr>
              <a:t>Iron absorption unaffected by presence of dietary inhibitors like tea, coffee, milk, calcium, zinc </a:t>
            </a:r>
            <a:r>
              <a:rPr lang="en-IN" sz="2800" dirty="0" smtClean="0">
                <a:ea typeface="Verdana" pitchFamily="34" charset="0"/>
                <a:cs typeface="Verdana" pitchFamily="34" charset="0"/>
              </a:rPr>
              <a:t>supplements, PPIs </a:t>
            </a:r>
            <a:r>
              <a:rPr lang="en-IN" sz="2800" dirty="0">
                <a:ea typeface="Verdana" pitchFamily="34" charset="0"/>
                <a:cs typeface="Verdana" pitchFamily="34" charset="0"/>
              </a:rPr>
              <a:t>and gastric </a:t>
            </a:r>
            <a:r>
              <a:rPr lang="en-IN" sz="2800" dirty="0" smtClean="0">
                <a:ea typeface="Verdana" pitchFamily="34" charset="0"/>
                <a:cs typeface="Verdana" pitchFamily="34" charset="0"/>
              </a:rPr>
              <a:t>pH</a:t>
            </a:r>
            <a:endParaRPr lang="en-IN" sz="2800" dirty="0">
              <a:ea typeface="Verdana" pitchFamily="34" charset="0"/>
              <a:cs typeface="Verdana" pitchFamily="34" charset="0"/>
            </a:endParaRPr>
          </a:p>
          <a:p>
            <a:pPr marL="342900" indent="-342900">
              <a:buFont typeface="Arial" pitchFamily="34" charset="0"/>
              <a:buChar char="•"/>
            </a:pPr>
            <a:r>
              <a:rPr lang="en-IN" sz="2800" b="1" dirty="0" smtClean="0">
                <a:solidFill>
                  <a:srgbClr val="FFFF00"/>
                </a:solidFill>
                <a:ea typeface="Verdana" pitchFamily="34" charset="0"/>
                <a:cs typeface="Verdana" pitchFamily="34" charset="0"/>
              </a:rPr>
              <a:t>Not regulated by Hepcidin</a:t>
            </a:r>
            <a:endParaRPr lang="en-IN" sz="2800" b="1" dirty="0">
              <a:solidFill>
                <a:srgbClr val="FFFF00"/>
              </a:solidFill>
              <a:ea typeface="Verdana" pitchFamily="34" charset="0"/>
              <a:cs typeface="Verdana" pitchFamily="34" charset="0"/>
            </a:endParaRPr>
          </a:p>
          <a:p>
            <a:endParaRPr lang="en-IN" sz="2800" dirty="0"/>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7350936" y="260648"/>
            <a:ext cx="1981200" cy="18851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7" name="Footer Placeholder 6"/>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8" name="Slide Number Placeholder 7"/>
          <p:cNvSpPr>
            <a:spLocks noGrp="1"/>
          </p:cNvSpPr>
          <p:nvPr>
            <p:ph type="sldNum" sz="quarter" idx="12"/>
          </p:nvPr>
        </p:nvSpPr>
        <p:spPr/>
        <p:txBody>
          <a:bodyPr/>
          <a:lstStyle/>
          <a:p>
            <a:fld id="{6D22F896-40B5-4ADD-8801-0D06FADFA095}" type="slidenum">
              <a:rPr lang="en-US" smtClean="0">
                <a:solidFill>
                  <a:prstClr val="white">
                    <a:tint val="75000"/>
                  </a:prstClr>
                </a:solidFill>
              </a:rPr>
              <a:pPr/>
              <a:t>44</a:t>
            </a:fld>
            <a:endParaRPr lang="en-US" dirty="0">
              <a:solidFill>
                <a:prstClr val="white">
                  <a:tint val="75000"/>
                </a:prstClr>
              </a:solidFill>
            </a:endParaRPr>
          </a:p>
        </p:txBody>
      </p:sp>
    </p:spTree>
    <p:extLst>
      <p:ext uri="{BB962C8B-B14F-4D97-AF65-F5344CB8AC3E}">
        <p14:creationId xmlns:p14="http://schemas.microsoft.com/office/powerpoint/2010/main" val="9869238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070297" y="4618233"/>
            <a:ext cx="3957071" cy="2239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txBox="1">
            <a:spLocks noGrp="1"/>
          </p:cNvSpPr>
          <p:nvPr>
            <p:ph idx="1"/>
          </p:nvPr>
        </p:nvSpPr>
        <p:spPr>
          <a:xfrm>
            <a:off x="0" y="2348880"/>
            <a:ext cx="9233618" cy="3392724"/>
          </a:xfrm>
          <a:prstGeom prst="rect">
            <a:avLst/>
          </a:prstGeom>
          <a:noFill/>
        </p:spPr>
        <p:txBody>
          <a:bodyPr wrap="none" rtlCol="0">
            <a:spAutoFit/>
          </a:bodyPr>
          <a:lstStyle/>
          <a:p>
            <a:r>
              <a:rPr lang="en-US" sz="3200" dirty="0" smtClean="0">
                <a:solidFill>
                  <a:schemeClr val="tx1"/>
                </a:solidFill>
              </a:rPr>
              <a:t>Iron absorbed </a:t>
            </a:r>
            <a:r>
              <a:rPr lang="en-US" sz="3200" dirty="0" smtClean="0"/>
              <a:t>through M </a:t>
            </a:r>
            <a:r>
              <a:rPr lang="en-US" sz="3200" dirty="0"/>
              <a:t>Cells </a:t>
            </a:r>
            <a:r>
              <a:rPr lang="en-US" sz="3200" dirty="0" smtClean="0"/>
              <a:t>of </a:t>
            </a:r>
            <a:r>
              <a:rPr lang="en-US" sz="3200" dirty="0" smtClean="0">
                <a:solidFill>
                  <a:schemeClr val="tx1"/>
                </a:solidFill>
              </a:rPr>
              <a:t>small intestine</a:t>
            </a:r>
          </a:p>
          <a:p>
            <a:r>
              <a:rPr lang="en-US" sz="3200" dirty="0" smtClean="0">
                <a:solidFill>
                  <a:schemeClr val="tx1"/>
                </a:solidFill>
              </a:rPr>
              <a:t>Higher bioavailability</a:t>
            </a:r>
          </a:p>
          <a:p>
            <a:r>
              <a:rPr lang="en-US" sz="3200" dirty="0" smtClean="0">
                <a:solidFill>
                  <a:schemeClr val="tx1"/>
                </a:solidFill>
              </a:rPr>
              <a:t>No chelation with other metals </a:t>
            </a:r>
          </a:p>
          <a:p>
            <a:r>
              <a:rPr lang="en-US" sz="3200" dirty="0">
                <a:solidFill>
                  <a:schemeClr val="tx1"/>
                </a:solidFill>
              </a:rPr>
              <a:t>No oxidative damage to intestinal epithelium</a:t>
            </a:r>
          </a:p>
          <a:p>
            <a:r>
              <a:rPr lang="en-US" sz="3200" dirty="0" smtClean="0">
                <a:solidFill>
                  <a:schemeClr val="tx1"/>
                </a:solidFill>
              </a:rPr>
              <a:t>Quicker and better response</a:t>
            </a:r>
          </a:p>
          <a:p>
            <a:endParaRPr lang="en-US" sz="3200" dirty="0">
              <a:solidFill>
                <a:schemeClr val="tx1"/>
              </a:solidFill>
            </a:endParaRPr>
          </a:p>
        </p:txBody>
      </p:sp>
      <p:sp>
        <p:nvSpPr>
          <p:cNvPr id="5" name="Rectangle 4"/>
          <p:cNvSpPr/>
          <p:nvPr/>
        </p:nvSpPr>
        <p:spPr>
          <a:xfrm>
            <a:off x="2267744" y="971171"/>
            <a:ext cx="4210944" cy="707886"/>
          </a:xfrm>
          <a:prstGeom prst="rect">
            <a:avLst/>
          </a:prstGeom>
        </p:spPr>
        <p:txBody>
          <a:bodyPr wrap="square">
            <a:spAutoFit/>
          </a:bodyPr>
          <a:lstStyle/>
          <a:p>
            <a:r>
              <a:rPr lang="en-US" sz="4000" dirty="0" smtClean="0"/>
              <a:t>Advantages?</a:t>
            </a:r>
            <a:endParaRPr lang="en-US" sz="4000" dirty="0"/>
          </a:p>
        </p:txBody>
      </p:sp>
      <p:sp>
        <p:nvSpPr>
          <p:cNvPr id="6" name="TextBox 5"/>
          <p:cNvSpPr txBox="1"/>
          <p:nvPr/>
        </p:nvSpPr>
        <p:spPr>
          <a:xfrm>
            <a:off x="5239820" y="5045618"/>
            <a:ext cx="3762568" cy="1384995"/>
          </a:xfrm>
          <a:prstGeom prst="rect">
            <a:avLst/>
          </a:prstGeom>
          <a:noFill/>
        </p:spPr>
        <p:txBody>
          <a:bodyPr wrap="none" rtlCol="0">
            <a:spAutoFit/>
          </a:bodyPr>
          <a:lstStyle/>
          <a:p>
            <a:pPr marL="342900" indent="-342900">
              <a:buFont typeface="Courier New" charset="0"/>
              <a:buChar char="o"/>
            </a:pPr>
            <a:r>
              <a:rPr lang="en-US" sz="2800" dirty="0" smtClean="0">
                <a:solidFill>
                  <a:schemeClr val="bg1"/>
                </a:solidFill>
              </a:rPr>
              <a:t>Better compliance</a:t>
            </a:r>
          </a:p>
          <a:p>
            <a:pPr marL="342900" indent="-342900">
              <a:buFont typeface="Courier New" charset="0"/>
              <a:buChar char="o"/>
            </a:pPr>
            <a:r>
              <a:rPr lang="en-US" sz="2800" dirty="0" smtClean="0">
                <a:solidFill>
                  <a:schemeClr val="bg1"/>
                </a:solidFill>
              </a:rPr>
              <a:t>Minimal side effects</a:t>
            </a:r>
          </a:p>
          <a:p>
            <a:pPr marL="342900" indent="-342900">
              <a:buFont typeface="Courier New" charset="0"/>
              <a:buChar char="o"/>
            </a:pPr>
            <a:r>
              <a:rPr lang="en-US" sz="2800" dirty="0" smtClean="0">
                <a:solidFill>
                  <a:schemeClr val="bg1"/>
                </a:solidFill>
              </a:rPr>
              <a:t>Safety established</a:t>
            </a:r>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7350936" y="260648"/>
            <a:ext cx="1981200" cy="18851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45</a:t>
            </a:fld>
            <a:endParaRPr lang="en-US" dirty="0">
              <a:solidFill>
                <a:prstClr val="white">
                  <a:tint val="75000"/>
                </a:prstClr>
              </a:solidFill>
            </a:endParaRPr>
          </a:p>
        </p:txBody>
      </p:sp>
    </p:spTree>
    <p:extLst>
      <p:ext uri="{BB962C8B-B14F-4D97-AF65-F5344CB8AC3E}">
        <p14:creationId xmlns:p14="http://schemas.microsoft.com/office/powerpoint/2010/main" val="1979396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139" y="2107112"/>
            <a:ext cx="8348861" cy="4750888"/>
          </a:xfrm>
        </p:spPr>
        <p:txBody>
          <a:bodyPr>
            <a:noAutofit/>
          </a:bodyPr>
          <a:lstStyle/>
          <a:p>
            <a:r>
              <a:rPr lang="en-US" sz="3200" dirty="0">
                <a:solidFill>
                  <a:srgbClr val="FFCC00"/>
                </a:solidFill>
              </a:rPr>
              <a:t>Endocytosis</a:t>
            </a:r>
            <a:r>
              <a:rPr lang="en-US" sz="3200" dirty="0">
                <a:solidFill>
                  <a:srgbClr val="C00000"/>
                </a:solidFill>
              </a:rPr>
              <a:t> </a:t>
            </a:r>
          </a:p>
          <a:p>
            <a:r>
              <a:rPr lang="en-US" sz="3200" dirty="0" smtClean="0">
                <a:solidFill>
                  <a:schemeClr val="tx1"/>
                </a:solidFill>
              </a:rPr>
              <a:t>Simple adsorption and diffusion</a:t>
            </a:r>
            <a:endParaRPr lang="en-US" sz="3200" dirty="0">
              <a:solidFill>
                <a:schemeClr val="tx1"/>
              </a:solidFill>
            </a:endParaRPr>
          </a:p>
          <a:p>
            <a:r>
              <a:rPr lang="en-US" sz="3200" dirty="0" smtClean="0">
                <a:solidFill>
                  <a:schemeClr val="tx1"/>
                </a:solidFill>
              </a:rPr>
              <a:t>Fusion </a:t>
            </a:r>
            <a:r>
              <a:rPr lang="en-US" sz="3200" dirty="0">
                <a:solidFill>
                  <a:schemeClr val="tx1"/>
                </a:solidFill>
              </a:rPr>
              <a:t>of lipid bilayer to plasma membrane with release of contents </a:t>
            </a:r>
            <a:r>
              <a:rPr lang="en-US" sz="3200" dirty="0" smtClean="0">
                <a:solidFill>
                  <a:schemeClr val="tx1"/>
                </a:solidFill>
              </a:rPr>
              <a:t>into </a:t>
            </a:r>
            <a:r>
              <a:rPr lang="en-US" sz="3200" dirty="0">
                <a:solidFill>
                  <a:schemeClr val="tx1"/>
                </a:solidFill>
              </a:rPr>
              <a:t>the </a:t>
            </a:r>
            <a:r>
              <a:rPr lang="en-US" sz="3200" dirty="0" smtClean="0">
                <a:solidFill>
                  <a:schemeClr val="tx1"/>
                </a:solidFill>
              </a:rPr>
              <a:t>cytoplasm</a:t>
            </a:r>
          </a:p>
          <a:p>
            <a:r>
              <a:rPr lang="en-US" sz="3200" dirty="0" smtClean="0">
                <a:solidFill>
                  <a:schemeClr val="tx1"/>
                </a:solidFill>
              </a:rPr>
              <a:t>Exchange </a:t>
            </a:r>
            <a:r>
              <a:rPr lang="en-US" sz="3200" dirty="0">
                <a:solidFill>
                  <a:schemeClr val="tx1"/>
                </a:solidFill>
              </a:rPr>
              <a:t>of lipids between liposomal bilayer and plasma cell </a:t>
            </a:r>
            <a:r>
              <a:rPr lang="en-US" sz="3200" dirty="0" smtClean="0">
                <a:solidFill>
                  <a:schemeClr val="tx1"/>
                </a:solidFill>
              </a:rPr>
              <a:t>membrane</a:t>
            </a:r>
          </a:p>
          <a:p>
            <a:r>
              <a:rPr lang="en-US" sz="3200" dirty="0" smtClean="0"/>
              <a:t>Absorption by </a:t>
            </a:r>
            <a:r>
              <a:rPr lang="en-US" sz="3200" i="1" dirty="0" err="1">
                <a:solidFill>
                  <a:srgbClr val="FFCC00"/>
                </a:solidFill>
              </a:rPr>
              <a:t>microfold</a:t>
            </a:r>
            <a:r>
              <a:rPr lang="en-US" sz="3200" i="1" dirty="0">
                <a:solidFill>
                  <a:srgbClr val="FFCC00"/>
                </a:solidFill>
              </a:rPr>
              <a:t> cells </a:t>
            </a:r>
            <a:r>
              <a:rPr lang="en-US" sz="3200" dirty="0">
                <a:solidFill>
                  <a:srgbClr val="FFCC00"/>
                </a:solidFill>
              </a:rPr>
              <a:t>(M cells)</a:t>
            </a:r>
            <a:r>
              <a:rPr lang="en-US" sz="3200" dirty="0"/>
              <a:t> in Peyer’s patches</a:t>
            </a:r>
          </a:p>
        </p:txBody>
      </p:sp>
      <p:sp>
        <p:nvSpPr>
          <p:cNvPr id="5" name="Rectangle 4"/>
          <p:cNvSpPr/>
          <p:nvPr/>
        </p:nvSpPr>
        <p:spPr>
          <a:xfrm>
            <a:off x="827584" y="528626"/>
            <a:ext cx="5088472" cy="1938992"/>
          </a:xfrm>
          <a:prstGeom prst="rect">
            <a:avLst/>
          </a:prstGeom>
        </p:spPr>
        <p:txBody>
          <a:bodyPr wrap="square">
            <a:spAutoFit/>
          </a:bodyPr>
          <a:lstStyle/>
          <a:p>
            <a:r>
              <a:rPr lang="en-US" sz="4000" dirty="0" smtClean="0"/>
              <a:t>Mechanism of absorption- different</a:t>
            </a:r>
          </a:p>
          <a:p>
            <a:endParaRPr lang="en-US" sz="4000" dirty="0" smtClean="0"/>
          </a:p>
        </p:txBody>
      </p:sp>
      <p:pic>
        <p:nvPicPr>
          <p:cNvPr id="12292" name="Picture 4" desc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516" y="334292"/>
            <a:ext cx="2491484" cy="242400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46</a:t>
            </a:fld>
            <a:endParaRPr lang="en-US" dirty="0">
              <a:solidFill>
                <a:prstClr val="white">
                  <a:tint val="75000"/>
                </a:prstClr>
              </a:solidFill>
            </a:endParaRPr>
          </a:p>
        </p:txBody>
      </p:sp>
    </p:spTree>
    <p:extLst>
      <p:ext uri="{BB962C8B-B14F-4D97-AF65-F5344CB8AC3E}">
        <p14:creationId xmlns:p14="http://schemas.microsoft.com/office/powerpoint/2010/main" val="34104503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5330" y="-76200"/>
            <a:ext cx="7620000" cy="868362"/>
          </a:xfrm>
        </p:spPr>
        <p:txBody>
          <a:bodyPr/>
          <a:lstStyle/>
          <a:p>
            <a:r>
              <a:rPr lang="en-IN" dirty="0"/>
              <a:t>M cells</a:t>
            </a:r>
          </a:p>
        </p:txBody>
      </p:sp>
      <p:pic>
        <p:nvPicPr>
          <p:cNvPr id="4" name="Picture 2" descr="D:\2016-17\New product study\Speedral\Iron survey\enterocyte and M c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61" y="651790"/>
            <a:ext cx="8466938" cy="3920210"/>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1060" y="4572000"/>
            <a:ext cx="8309540" cy="1938992"/>
          </a:xfrm>
          <a:prstGeom prst="rect">
            <a:avLst/>
          </a:prstGeom>
        </p:spPr>
        <p:txBody>
          <a:bodyPr wrap="square">
            <a:spAutoFit/>
          </a:bodyPr>
          <a:lstStyle/>
          <a:p>
            <a:pPr marL="285750" indent="-285750">
              <a:buFont typeface="Arial" pitchFamily="34" charset="0"/>
              <a:buChar char="•"/>
            </a:pPr>
            <a:r>
              <a:rPr lang="en-IN" sz="2000" dirty="0"/>
              <a:t>M cell-mediated translocation is very efficient and is a rapid process. </a:t>
            </a:r>
          </a:p>
          <a:p>
            <a:pPr marL="285750" indent="-285750">
              <a:buFont typeface="Arial" pitchFamily="34" charset="0"/>
              <a:buChar char="•"/>
            </a:pPr>
            <a:r>
              <a:rPr lang="en-IN" sz="2000" dirty="0"/>
              <a:t>During this process contents of endosome do not undergo major structural changes and are released intact. </a:t>
            </a:r>
          </a:p>
          <a:p>
            <a:pPr marL="285750" indent="-285750">
              <a:buFont typeface="Arial" pitchFamily="34" charset="0"/>
              <a:buChar char="•"/>
            </a:pPr>
            <a:r>
              <a:rPr lang="en-IN" sz="2000" dirty="0"/>
              <a:t>This is because the M cells, due to their low lysozyme content, can transport antigens with almost no enzymatic degradation</a:t>
            </a:r>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47</a:t>
            </a:fld>
            <a:endParaRPr lang="en-US" dirty="0">
              <a:solidFill>
                <a:prstClr val="white">
                  <a:tint val="75000"/>
                </a:prstClr>
              </a:solidFill>
            </a:endParaRPr>
          </a:p>
        </p:txBody>
      </p:sp>
    </p:spTree>
    <p:extLst>
      <p:ext uri="{BB962C8B-B14F-4D97-AF65-F5344CB8AC3E}">
        <p14:creationId xmlns:p14="http://schemas.microsoft.com/office/powerpoint/2010/main" val="12957807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7696200" cy="1143000"/>
          </a:xfrm>
        </p:spPr>
        <p:txBody>
          <a:bodyPr/>
          <a:lstStyle/>
          <a:p>
            <a:pPr algn="ctr"/>
            <a:r>
              <a:rPr lang="en-IN" sz="2800" b="1" dirty="0">
                <a:latin typeface="Verdana" pitchFamily="34" charset="0"/>
                <a:ea typeface="Verdana" pitchFamily="34" charset="0"/>
                <a:cs typeface="Verdana" pitchFamily="34" charset="0"/>
              </a:rPr>
              <a:t>Unique Absorption of I-seal Iron</a:t>
            </a:r>
          </a:p>
        </p:txBody>
      </p:sp>
      <p:sp>
        <p:nvSpPr>
          <p:cNvPr id="6" name="Rectangle 5"/>
          <p:cNvSpPr/>
          <p:nvPr/>
        </p:nvSpPr>
        <p:spPr>
          <a:xfrm>
            <a:off x="867644" y="6396335"/>
            <a:ext cx="4572000" cy="461665"/>
          </a:xfrm>
          <a:prstGeom prst="rect">
            <a:avLst/>
          </a:prstGeom>
        </p:spPr>
        <p:txBody>
          <a:bodyPr>
            <a:spAutoFit/>
          </a:bodyPr>
          <a:lstStyle/>
          <a:p>
            <a:r>
              <a:rPr lang="en-IN" sz="1200" dirty="0"/>
              <a:t>Data on file;</a:t>
            </a:r>
          </a:p>
          <a:p>
            <a:r>
              <a:rPr lang="en-IN" sz="1200" dirty="0" err="1"/>
              <a:t>Barni</a:t>
            </a:r>
            <a:r>
              <a:rPr lang="en-IN" sz="1200" dirty="0"/>
              <a:t> S. Expert Review of </a:t>
            </a:r>
            <a:r>
              <a:rPr lang="en-IN" sz="1200" dirty="0" err="1"/>
              <a:t>Hematology</a:t>
            </a:r>
            <a:r>
              <a:rPr lang="en-IN" sz="1200" dirty="0"/>
              <a:t>. 2016;9:sup1, 1-42.</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6858000" cy="49708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flipH="1">
            <a:off x="7620126" y="492956"/>
            <a:ext cx="1526501" cy="145248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8" name="Slide Number Placeholder 7"/>
          <p:cNvSpPr>
            <a:spLocks noGrp="1"/>
          </p:cNvSpPr>
          <p:nvPr>
            <p:ph type="sldNum" sz="quarter" idx="12"/>
          </p:nvPr>
        </p:nvSpPr>
        <p:spPr/>
        <p:txBody>
          <a:bodyPr/>
          <a:lstStyle/>
          <a:p>
            <a:fld id="{6D22F896-40B5-4ADD-8801-0D06FADFA095}" type="slidenum">
              <a:rPr lang="en-US" smtClean="0">
                <a:solidFill>
                  <a:prstClr val="white">
                    <a:tint val="75000"/>
                  </a:prstClr>
                </a:solidFill>
              </a:rPr>
              <a:pPr/>
              <a:t>48</a:t>
            </a:fld>
            <a:endParaRPr lang="en-US" dirty="0">
              <a:solidFill>
                <a:prstClr val="white">
                  <a:tint val="75000"/>
                </a:prstClr>
              </a:solidFill>
            </a:endParaRPr>
          </a:p>
        </p:txBody>
      </p:sp>
    </p:spTree>
    <p:extLst>
      <p:ext uri="{BB962C8B-B14F-4D97-AF65-F5344CB8AC3E}">
        <p14:creationId xmlns:p14="http://schemas.microsoft.com/office/powerpoint/2010/main" val="31674997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6829" y="1988839"/>
            <a:ext cx="5115123" cy="3957487"/>
          </a:xfrm>
          <a:prstGeom prst="rect">
            <a:avLst/>
          </a:prstGeom>
        </p:spPr>
      </p:pic>
      <p:sp>
        <p:nvSpPr>
          <p:cNvPr id="5" name="Rectangle 4"/>
          <p:cNvSpPr/>
          <p:nvPr/>
        </p:nvSpPr>
        <p:spPr>
          <a:xfrm>
            <a:off x="611560" y="692696"/>
            <a:ext cx="7185312" cy="1200329"/>
          </a:xfrm>
          <a:prstGeom prst="rect">
            <a:avLst/>
          </a:prstGeom>
        </p:spPr>
        <p:txBody>
          <a:bodyPr wrap="square">
            <a:spAutoFit/>
          </a:bodyPr>
          <a:lstStyle/>
          <a:p>
            <a:r>
              <a:rPr lang="en-US" sz="3600" dirty="0" smtClean="0"/>
              <a:t>Schematic representation of the mechanisms of absorption</a:t>
            </a:r>
            <a:endParaRPr lang="en-US" sz="3600" dirty="0"/>
          </a:p>
        </p:txBody>
      </p:sp>
      <p:sp>
        <p:nvSpPr>
          <p:cNvPr id="8" name="Rectangle 7"/>
          <p:cNvSpPr/>
          <p:nvPr/>
        </p:nvSpPr>
        <p:spPr>
          <a:xfrm>
            <a:off x="1059699" y="5946327"/>
            <a:ext cx="6536637" cy="1077218"/>
          </a:xfrm>
          <a:prstGeom prst="rect">
            <a:avLst/>
          </a:prstGeom>
          <a:solidFill>
            <a:schemeClr val="accent1"/>
          </a:solidFill>
        </p:spPr>
        <p:txBody>
          <a:bodyPr wrap="square">
            <a:spAutoFit/>
          </a:bodyPr>
          <a:lstStyle/>
          <a:p>
            <a:r>
              <a:rPr lang="en-US" sz="3200" dirty="0" smtClean="0"/>
              <a:t>   </a:t>
            </a:r>
            <a:r>
              <a:rPr lang="en-US" sz="3200" dirty="0" smtClean="0">
                <a:solidFill>
                  <a:schemeClr val="bg1"/>
                </a:solidFill>
              </a:rPr>
              <a:t>No protein mediated transport:   	   better bioavailability</a:t>
            </a:r>
            <a:endParaRPr lang="en-US" sz="3200" dirty="0">
              <a:solidFill>
                <a:schemeClr val="bg1"/>
              </a:solidFill>
            </a:endParaRP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49</a:t>
            </a:fld>
            <a:endParaRPr lang="en-US" dirty="0">
              <a:solidFill>
                <a:prstClr val="white">
                  <a:tint val="75000"/>
                </a:prstClr>
              </a:solidFill>
            </a:endParaRPr>
          </a:p>
        </p:txBody>
      </p:sp>
    </p:spTree>
    <p:extLst>
      <p:ext uri="{BB962C8B-B14F-4D97-AF65-F5344CB8AC3E}">
        <p14:creationId xmlns:p14="http://schemas.microsoft.com/office/powerpoint/2010/main" val="1672554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672" y="3429000"/>
            <a:ext cx="7053656" cy="2953818"/>
          </a:xfrm>
        </p:spPr>
        <p:txBody>
          <a:bodyPr>
            <a:noAutofit/>
          </a:bodyPr>
          <a:lstStyle/>
          <a:p>
            <a:r>
              <a:rPr lang="en-US" sz="2800" dirty="0"/>
              <a:t>Hemoglobin can be </a:t>
            </a:r>
            <a:r>
              <a:rPr lang="en-US" sz="2800" dirty="0" smtClean="0">
                <a:solidFill>
                  <a:srgbClr val="FFFF00"/>
                </a:solidFill>
              </a:rPr>
              <a:t>normal</a:t>
            </a:r>
          </a:p>
          <a:p>
            <a:r>
              <a:rPr lang="en-IN" sz="2800" dirty="0"/>
              <a:t>Compromised supply of iron to </a:t>
            </a:r>
            <a:r>
              <a:rPr lang="en-IN" sz="2800" dirty="0" smtClean="0">
                <a:solidFill>
                  <a:srgbClr val="FFFF00"/>
                </a:solidFill>
              </a:rPr>
              <a:t>tissues</a:t>
            </a:r>
            <a:endParaRPr lang="en-US" sz="2800" dirty="0" smtClean="0">
              <a:solidFill>
                <a:srgbClr val="FFFF00"/>
              </a:solidFill>
            </a:endParaRPr>
          </a:p>
          <a:p>
            <a:r>
              <a:rPr lang="en-US" sz="2800" dirty="0" smtClean="0">
                <a:solidFill>
                  <a:schemeClr val="tx1"/>
                </a:solidFill>
              </a:rPr>
              <a:t>Decreased </a:t>
            </a:r>
            <a:r>
              <a:rPr lang="en-US" sz="2800" dirty="0">
                <a:solidFill>
                  <a:schemeClr val="tx1"/>
                </a:solidFill>
              </a:rPr>
              <a:t>or depleted iron </a:t>
            </a:r>
            <a:r>
              <a:rPr lang="en-US" sz="2800" dirty="0" smtClean="0">
                <a:solidFill>
                  <a:srgbClr val="FFFF00"/>
                </a:solidFill>
              </a:rPr>
              <a:t>stores</a:t>
            </a:r>
          </a:p>
          <a:p>
            <a:r>
              <a:rPr lang="en-US" sz="2800" dirty="0" smtClean="0">
                <a:solidFill>
                  <a:schemeClr val="tx1"/>
                </a:solidFill>
              </a:rPr>
              <a:t>Consequences are similar to anemia: fatigue, impaired concentration, decreased work productivity</a:t>
            </a:r>
          </a:p>
        </p:txBody>
      </p:sp>
      <p:sp>
        <p:nvSpPr>
          <p:cNvPr id="7" name="TextBox 6"/>
          <p:cNvSpPr txBox="1"/>
          <p:nvPr/>
        </p:nvSpPr>
        <p:spPr>
          <a:xfrm>
            <a:off x="2674622" y="899595"/>
            <a:ext cx="3977371" cy="769441"/>
          </a:xfrm>
          <a:prstGeom prst="rect">
            <a:avLst/>
          </a:prstGeom>
          <a:noFill/>
          <a:ln w="57150">
            <a:solidFill>
              <a:srgbClr val="C00000"/>
            </a:solidFill>
          </a:ln>
        </p:spPr>
        <p:txBody>
          <a:bodyPr wrap="none" rtlCol="0">
            <a:spAutoFit/>
          </a:bodyPr>
          <a:lstStyle/>
          <a:p>
            <a:r>
              <a:rPr lang="en-US" sz="4400" dirty="0" smtClean="0"/>
              <a:t>Iron Deficiency</a:t>
            </a:r>
            <a:endParaRPr lang="en-US" sz="4400" dirty="0"/>
          </a:p>
        </p:txBody>
      </p:sp>
      <p:pic>
        <p:nvPicPr>
          <p:cNvPr id="8" name="Picture 7" descr="humb image">
            <a:hlinkClick r:id="rId2" tooltip="historia icono png 4"/>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8785"/>
            <a:ext cx="1306943" cy="151954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5"/>
          <p:cNvSpPr txBox="1">
            <a:spLocks noChangeArrowheads="1"/>
          </p:cNvSpPr>
          <p:nvPr/>
        </p:nvSpPr>
        <p:spPr bwMode="auto">
          <a:xfrm>
            <a:off x="2411760" y="2060848"/>
            <a:ext cx="4503097"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2400" b="1" dirty="0" smtClean="0">
                <a:solidFill>
                  <a:schemeClr val="bg1"/>
                </a:solidFill>
              </a:rPr>
              <a:t>Prevalence: Iron deficiency </a:t>
            </a:r>
            <a:r>
              <a:rPr lang="en-US" altLang="x-none" sz="2400" b="1" dirty="0">
                <a:solidFill>
                  <a:schemeClr val="bg1"/>
                </a:solidFill>
              </a:rPr>
              <a:t>is </a:t>
            </a:r>
            <a:r>
              <a:rPr lang="en-US" altLang="x-none" sz="2400" b="1" dirty="0">
                <a:solidFill>
                  <a:srgbClr val="FFFF00"/>
                </a:solidFill>
              </a:rPr>
              <a:t>4 </a:t>
            </a:r>
            <a:r>
              <a:rPr lang="en-US" altLang="x-none" sz="2400" b="1" dirty="0" smtClean="0">
                <a:solidFill>
                  <a:srgbClr val="FFFF00"/>
                </a:solidFill>
              </a:rPr>
              <a:t>times </a:t>
            </a:r>
            <a:r>
              <a:rPr lang="en-US" altLang="x-none" sz="2400" b="1" dirty="0" smtClean="0">
                <a:solidFill>
                  <a:schemeClr val="bg1"/>
                </a:solidFill>
              </a:rPr>
              <a:t>more </a:t>
            </a:r>
            <a:r>
              <a:rPr lang="en-US" altLang="x-none" sz="2400" b="1" dirty="0">
                <a:solidFill>
                  <a:schemeClr val="bg1"/>
                </a:solidFill>
              </a:rPr>
              <a:t>common than </a:t>
            </a:r>
            <a:r>
              <a:rPr lang="en-US" altLang="x-none" sz="2400" b="1" dirty="0" smtClean="0">
                <a:solidFill>
                  <a:schemeClr val="bg1"/>
                </a:solidFill>
              </a:rPr>
              <a:t>Iron </a:t>
            </a:r>
            <a:r>
              <a:rPr lang="en-US" altLang="x-none" sz="2400" b="1" dirty="0">
                <a:solidFill>
                  <a:schemeClr val="bg1"/>
                </a:solidFill>
              </a:rPr>
              <a:t>deficiency anemia</a:t>
            </a: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3780288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23" y="620688"/>
            <a:ext cx="7772400" cy="1143000"/>
          </a:xfrm>
        </p:spPr>
        <p:txBody>
          <a:bodyPr>
            <a:normAutofit/>
          </a:bodyPr>
          <a:lstStyle/>
          <a:p>
            <a:pPr algn="ctr"/>
            <a:r>
              <a:rPr lang="en-IN" sz="2800" dirty="0"/>
              <a:t>Absorption of I-seal Iron – </a:t>
            </a:r>
            <a:br>
              <a:rPr lang="en-IN" sz="2800" dirty="0"/>
            </a:br>
            <a:r>
              <a:rPr lang="en-IN" sz="2800" dirty="0"/>
              <a:t>via M cells present throughout small intestine</a:t>
            </a:r>
          </a:p>
        </p:txBody>
      </p:sp>
      <p:sp>
        <p:nvSpPr>
          <p:cNvPr id="3" name="Content Placeholder 2"/>
          <p:cNvSpPr>
            <a:spLocks noGrp="1"/>
          </p:cNvSpPr>
          <p:nvPr>
            <p:ph idx="1"/>
          </p:nvPr>
        </p:nvSpPr>
        <p:spPr>
          <a:xfrm>
            <a:off x="179512" y="2060848"/>
            <a:ext cx="8784976" cy="5105400"/>
          </a:xfrm>
        </p:spPr>
        <p:txBody>
          <a:bodyPr>
            <a:normAutofit/>
          </a:bodyPr>
          <a:lstStyle/>
          <a:p>
            <a:pPr lvl="0"/>
            <a:r>
              <a:rPr lang="en-IN" dirty="0"/>
              <a:t>Iron covered by </a:t>
            </a:r>
            <a:r>
              <a:rPr lang="en-IN" dirty="0" err="1"/>
              <a:t>sucrosoma</a:t>
            </a:r>
            <a:r>
              <a:rPr lang="en-IN" dirty="0"/>
              <a:t> crosses the gastric acid barrier and reaches the small intestine in intact </a:t>
            </a:r>
            <a:r>
              <a:rPr lang="en-IN" dirty="0" smtClean="0"/>
              <a:t>form</a:t>
            </a:r>
            <a:endParaRPr lang="en-IN" dirty="0"/>
          </a:p>
          <a:p>
            <a:pPr lvl="0"/>
            <a:r>
              <a:rPr lang="en-IN" dirty="0"/>
              <a:t>This is directly absorbed into the M cells by endocytosis without the need for specific transporters, unlike conventional </a:t>
            </a:r>
            <a:r>
              <a:rPr lang="en-IN" dirty="0" smtClean="0"/>
              <a:t>iron</a:t>
            </a:r>
            <a:endParaRPr lang="en-IN" dirty="0"/>
          </a:p>
          <a:p>
            <a:pPr lvl="0"/>
            <a:r>
              <a:rPr lang="en-IN" dirty="0"/>
              <a:t>The M cells directly transport the </a:t>
            </a:r>
            <a:r>
              <a:rPr lang="en-IN" dirty="0" err="1"/>
              <a:t>sucrester</a:t>
            </a:r>
            <a:r>
              <a:rPr lang="en-IN" dirty="0"/>
              <a:t> iron through the lymphatic system to </a:t>
            </a:r>
            <a:r>
              <a:rPr lang="en-IN" dirty="0" smtClean="0"/>
              <a:t>reach the liver intact</a:t>
            </a:r>
            <a:endParaRPr lang="en-IN" dirty="0"/>
          </a:p>
          <a:p>
            <a:pPr lvl="0"/>
            <a:r>
              <a:rPr lang="en-IN" dirty="0"/>
              <a:t>In the liver, the outer </a:t>
            </a:r>
            <a:r>
              <a:rPr lang="en-IN" dirty="0" err="1"/>
              <a:t>sucrester</a:t>
            </a:r>
            <a:r>
              <a:rPr lang="en-IN" dirty="0"/>
              <a:t> layer and phospholipid bilayer is ‘opened’ by lysosomal enzymes making iron </a:t>
            </a:r>
            <a:r>
              <a:rPr lang="en-IN" dirty="0" smtClean="0"/>
              <a:t>available</a:t>
            </a:r>
            <a:endParaRPr lang="en-IN" dirty="0"/>
          </a:p>
          <a:p>
            <a:pPr lvl="0"/>
            <a:r>
              <a:rPr lang="en-IN" dirty="0"/>
              <a:t>Trivalent ferric pyrophosphate form has high affinity to newly liver-synthesized transferrin</a:t>
            </a:r>
          </a:p>
          <a:p>
            <a:endParaRPr lang="en-IN" sz="2400" dirty="0">
              <a:solidFill>
                <a:schemeClr val="bg1"/>
              </a:solidFill>
            </a:endParaRPr>
          </a:p>
        </p:txBody>
      </p:sp>
      <p:sp>
        <p:nvSpPr>
          <p:cNvPr id="4" name="Rectangle 3"/>
          <p:cNvSpPr/>
          <p:nvPr/>
        </p:nvSpPr>
        <p:spPr>
          <a:xfrm>
            <a:off x="0" y="6257836"/>
            <a:ext cx="9040092" cy="600164"/>
          </a:xfrm>
          <a:prstGeom prst="rect">
            <a:avLst/>
          </a:prstGeom>
        </p:spPr>
        <p:txBody>
          <a:bodyPr wrap="square">
            <a:spAutoFit/>
          </a:bodyPr>
          <a:lstStyle/>
          <a:p>
            <a:r>
              <a:rPr lang="en-IN" sz="1100" dirty="0" err="1"/>
              <a:t>Pisani</a:t>
            </a:r>
            <a:r>
              <a:rPr lang="en-IN" sz="1100" dirty="0"/>
              <a:t> A, et al. </a:t>
            </a:r>
            <a:r>
              <a:rPr lang="en-IN" sz="1100" dirty="0" err="1"/>
              <a:t>Nephrol</a:t>
            </a:r>
            <a:r>
              <a:rPr lang="en-IN" sz="1100" dirty="0"/>
              <a:t> Dial Transplant. 2015 Apr;30(4):645-52, </a:t>
            </a:r>
          </a:p>
          <a:p>
            <a:r>
              <a:rPr lang="en-IN" sz="1100" dirty="0" err="1"/>
              <a:t>Sandro</a:t>
            </a:r>
            <a:r>
              <a:rPr lang="en-IN" sz="1100" dirty="0"/>
              <a:t> </a:t>
            </a:r>
            <a:r>
              <a:rPr lang="en-IN" sz="1100" dirty="0" err="1"/>
              <a:t>Barni</a:t>
            </a:r>
            <a:r>
              <a:rPr lang="en-IN" sz="1100" dirty="0"/>
              <a:t>, 4th Mediterranean Multidisciplinary Course on Iron </a:t>
            </a:r>
            <a:r>
              <a:rPr lang="en-IN" sz="1100" dirty="0" err="1"/>
              <a:t>Anemia</a:t>
            </a:r>
            <a:r>
              <a:rPr lang="en-IN" sz="1100" dirty="0"/>
              <a:t> April 29th – 30th 2016, Madrid, Spain., Expert Review of Haematology 2016, Vol.9, NO.S1, 1-42</a:t>
            </a:r>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50</a:t>
            </a:fld>
            <a:endParaRPr lang="en-US" dirty="0">
              <a:solidFill>
                <a:prstClr val="white">
                  <a:tint val="75000"/>
                </a:prstClr>
              </a:solidFill>
            </a:endParaRPr>
          </a:p>
        </p:txBody>
      </p:sp>
    </p:spTree>
    <p:extLst>
      <p:ext uri="{BB962C8B-B14F-4D97-AF65-F5344CB8AC3E}">
        <p14:creationId xmlns:p14="http://schemas.microsoft.com/office/powerpoint/2010/main" val="22165778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23348" y="4985536"/>
            <a:ext cx="2447219" cy="103426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2800" dirty="0" smtClean="0">
                <a:solidFill>
                  <a:schemeClr val="bg1"/>
                </a:solidFill>
              </a:rPr>
              <a:t>Orally</a:t>
            </a:r>
            <a:r>
              <a:rPr lang="en-US" sz="2800" dirty="0" smtClean="0">
                <a:solidFill>
                  <a:srgbClr val="C00000"/>
                </a:solidFill>
              </a:rPr>
              <a:t> </a:t>
            </a:r>
            <a:r>
              <a:rPr lang="en-US" sz="2800" dirty="0" smtClean="0">
                <a:solidFill>
                  <a:schemeClr val="bg1"/>
                </a:solidFill>
              </a:rPr>
              <a:t>administered SI </a:t>
            </a:r>
          </a:p>
        </p:txBody>
      </p:sp>
      <p:sp>
        <p:nvSpPr>
          <p:cNvPr id="5" name="Content Placeholder 2"/>
          <p:cNvSpPr txBox="1">
            <a:spLocks/>
          </p:cNvSpPr>
          <p:nvPr/>
        </p:nvSpPr>
        <p:spPr>
          <a:xfrm>
            <a:off x="3927256" y="4996668"/>
            <a:ext cx="1836548" cy="103426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2800" dirty="0" smtClean="0">
                <a:solidFill>
                  <a:schemeClr val="bg1"/>
                </a:solidFill>
              </a:rPr>
              <a:t>Lymphatic system</a:t>
            </a:r>
          </a:p>
        </p:txBody>
      </p:sp>
      <p:sp>
        <p:nvSpPr>
          <p:cNvPr id="6" name="Content Placeholder 2"/>
          <p:cNvSpPr txBox="1">
            <a:spLocks/>
          </p:cNvSpPr>
          <p:nvPr/>
        </p:nvSpPr>
        <p:spPr>
          <a:xfrm>
            <a:off x="6639632" y="4996667"/>
            <a:ext cx="1505207" cy="103426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2800" dirty="0" smtClean="0">
                <a:solidFill>
                  <a:schemeClr val="bg1"/>
                </a:solidFill>
              </a:rPr>
              <a:t>Blood stream</a:t>
            </a:r>
          </a:p>
        </p:txBody>
      </p:sp>
      <p:sp>
        <p:nvSpPr>
          <p:cNvPr id="7" name="Oval 6"/>
          <p:cNvSpPr/>
          <p:nvPr/>
        </p:nvSpPr>
        <p:spPr>
          <a:xfrm>
            <a:off x="899592" y="4900773"/>
            <a:ext cx="2470975" cy="143838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47461" y="4794606"/>
            <a:ext cx="2089549" cy="143838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00754" y="4900773"/>
            <a:ext cx="2089549" cy="143838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ircular Arrow 9"/>
          <p:cNvSpPr/>
          <p:nvPr/>
        </p:nvSpPr>
        <p:spPr>
          <a:xfrm>
            <a:off x="3174715" y="4536042"/>
            <a:ext cx="752540" cy="921249"/>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ular Arrow 10"/>
          <p:cNvSpPr/>
          <p:nvPr/>
        </p:nvSpPr>
        <p:spPr>
          <a:xfrm flipV="1">
            <a:off x="5806204" y="5513798"/>
            <a:ext cx="752540" cy="1012003"/>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611894" y="2216460"/>
            <a:ext cx="7825116" cy="2083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02895" y="2452459"/>
            <a:ext cx="5174815" cy="1569660"/>
          </a:xfrm>
          <a:prstGeom prst="rect">
            <a:avLst/>
          </a:prstGeom>
          <a:noFill/>
        </p:spPr>
        <p:txBody>
          <a:bodyPr wrap="none" rtlCol="0">
            <a:spAutoFit/>
          </a:bodyPr>
          <a:lstStyle/>
          <a:p>
            <a:pPr marL="342900" indent="-342900">
              <a:buFont typeface="Arial" charset="0"/>
              <a:buChar char="•"/>
            </a:pPr>
            <a:r>
              <a:rPr lang="en-US" sz="3200" dirty="0" smtClean="0"/>
              <a:t>Unique pharmacokinetics</a:t>
            </a:r>
          </a:p>
          <a:p>
            <a:pPr marL="342900" indent="-342900">
              <a:buFont typeface="Arial" charset="0"/>
              <a:buChar char="•"/>
            </a:pPr>
            <a:r>
              <a:rPr lang="en-US" sz="3200" dirty="0" smtClean="0"/>
              <a:t>Excellent GI tolerance</a:t>
            </a:r>
          </a:p>
          <a:p>
            <a:pPr marL="342900" indent="-342900">
              <a:buFont typeface="Arial" charset="0"/>
              <a:buChar char="•"/>
            </a:pPr>
            <a:r>
              <a:rPr lang="en-US" sz="3200" dirty="0" smtClean="0"/>
              <a:t>Higher bioavailability</a:t>
            </a:r>
            <a:endParaRPr lang="en-US" sz="3200" dirty="0"/>
          </a:p>
        </p:txBody>
      </p:sp>
      <p:pic>
        <p:nvPicPr>
          <p:cNvPr id="15" name="Picture 14"/>
          <p:cNvPicPr>
            <a:picLocks noChangeAspect="1"/>
          </p:cNvPicPr>
          <p:nvPr/>
        </p:nvPicPr>
        <p:blipFill>
          <a:blip r:embed="rId2"/>
          <a:stretch>
            <a:fillRect/>
          </a:stretch>
        </p:blipFill>
        <p:spPr>
          <a:xfrm>
            <a:off x="1041646" y="2195500"/>
            <a:ext cx="1942193" cy="2083579"/>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2012743" y="996350"/>
            <a:ext cx="4169731" cy="646331"/>
          </a:xfrm>
          <a:prstGeom prst="rect">
            <a:avLst/>
          </a:prstGeom>
          <a:noFill/>
          <a:ln>
            <a:solidFill>
              <a:srgbClr val="FF0000"/>
            </a:solidFill>
          </a:ln>
        </p:spPr>
        <p:txBody>
          <a:bodyPr wrap="none" rtlCol="0">
            <a:spAutoFit/>
          </a:bodyPr>
          <a:lstStyle/>
          <a:p>
            <a:r>
              <a:rPr lang="en-US" sz="3600" dirty="0" err="1" smtClean="0"/>
              <a:t>Hepcidin</a:t>
            </a:r>
            <a:r>
              <a:rPr lang="en-US" sz="3600" dirty="0" smtClean="0"/>
              <a:t> bypassed!</a:t>
            </a:r>
            <a:endParaRPr lang="en-US" sz="3600" dirty="0"/>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12" name="Slide Number Placeholder 11"/>
          <p:cNvSpPr>
            <a:spLocks noGrp="1"/>
          </p:cNvSpPr>
          <p:nvPr>
            <p:ph type="sldNum" sz="quarter" idx="12"/>
          </p:nvPr>
        </p:nvSpPr>
        <p:spPr/>
        <p:txBody>
          <a:bodyPr/>
          <a:lstStyle/>
          <a:p>
            <a:fld id="{6D22F896-40B5-4ADD-8801-0D06FADFA095}" type="slidenum">
              <a:rPr lang="en-US" smtClean="0">
                <a:solidFill>
                  <a:prstClr val="white">
                    <a:tint val="75000"/>
                  </a:prstClr>
                </a:solidFill>
              </a:rPr>
              <a:pPr/>
              <a:t>51</a:t>
            </a:fld>
            <a:endParaRPr lang="en-US" dirty="0">
              <a:solidFill>
                <a:prstClr val="white">
                  <a:tint val="75000"/>
                </a:prstClr>
              </a:solidFill>
            </a:endParaRPr>
          </a:p>
        </p:txBody>
      </p:sp>
    </p:spTree>
    <p:extLst>
      <p:ext uri="{BB962C8B-B14F-4D97-AF65-F5344CB8AC3E}">
        <p14:creationId xmlns:p14="http://schemas.microsoft.com/office/powerpoint/2010/main" val="12056074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Content Placeholder 2"/>
          <p:cNvSpPr txBox="1">
            <a:spLocks/>
          </p:cNvSpPr>
          <p:nvPr/>
        </p:nvSpPr>
        <p:spPr>
          <a:xfrm>
            <a:off x="838467" y="2034175"/>
            <a:ext cx="7714651" cy="217516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b="1" dirty="0" smtClean="0">
                <a:solidFill>
                  <a:schemeClr val="tx1"/>
                </a:solidFill>
              </a:rPr>
              <a:t>   </a:t>
            </a:r>
            <a:r>
              <a:rPr lang="en-US" sz="2800" b="1" dirty="0" smtClean="0">
                <a:solidFill>
                  <a:schemeClr val="tx1"/>
                </a:solidFill>
              </a:rPr>
              <a:t>Normal iron salts </a:t>
            </a:r>
            <a:r>
              <a:rPr lang="en-US" sz="2800" dirty="0" smtClean="0">
                <a:solidFill>
                  <a:schemeClr val="tx1"/>
                </a:solidFill>
              </a:rPr>
              <a:t>induce Hepcidin up-regulation by two ways: </a:t>
            </a:r>
          </a:p>
          <a:p>
            <a:pPr lvl="1"/>
            <a:r>
              <a:rPr lang="en-US" sz="2800" dirty="0" smtClean="0">
                <a:solidFill>
                  <a:schemeClr val="tx1"/>
                </a:solidFill>
              </a:rPr>
              <a:t>the absorbed iron stimulates </a:t>
            </a:r>
            <a:r>
              <a:rPr lang="en-US" sz="2800" dirty="0" err="1" smtClean="0">
                <a:solidFill>
                  <a:schemeClr val="tx1"/>
                </a:solidFill>
              </a:rPr>
              <a:t>peri</a:t>
            </a:r>
            <a:r>
              <a:rPr lang="en-US" sz="2800" dirty="0" smtClean="0">
                <a:solidFill>
                  <a:schemeClr val="tx1"/>
                </a:solidFill>
              </a:rPr>
              <a:t>-portal hepatocytes </a:t>
            </a:r>
          </a:p>
          <a:p>
            <a:pPr lvl="1"/>
            <a:r>
              <a:rPr lang="en-US" sz="2800" dirty="0" smtClean="0">
                <a:solidFill>
                  <a:schemeClr val="tx1"/>
                </a:solidFill>
              </a:rPr>
              <a:t>the unabsorbed iron triggers an inflammatory response on intestinal mucosa and induces </a:t>
            </a:r>
            <a:r>
              <a:rPr lang="en-US" sz="2800" dirty="0" err="1" smtClean="0">
                <a:solidFill>
                  <a:schemeClr val="tx1"/>
                </a:solidFill>
              </a:rPr>
              <a:t>hepsidin</a:t>
            </a:r>
            <a:r>
              <a:rPr lang="en-US" sz="2800" dirty="0" smtClean="0">
                <a:solidFill>
                  <a:schemeClr val="tx1"/>
                </a:solidFill>
              </a:rPr>
              <a:t> production</a:t>
            </a:r>
          </a:p>
        </p:txBody>
      </p:sp>
      <p:sp>
        <p:nvSpPr>
          <p:cNvPr id="14" name="Shape 474"/>
          <p:cNvSpPr txBox="1">
            <a:spLocks/>
          </p:cNvSpPr>
          <p:nvPr/>
        </p:nvSpPr>
        <p:spPr>
          <a:xfrm>
            <a:off x="838467" y="307772"/>
            <a:ext cx="7533326" cy="1249020"/>
          </a:xfrm>
          <a:prstGeom prst="rect">
            <a:avLst/>
          </a:prstGeom>
          <a:solidFill>
            <a:schemeClr val="bg1"/>
          </a:solidFill>
        </p:spPr>
        <p:txBody>
          <a:bodyPr vert="horz" lIns="91440" tIns="45720" rIns="91440" bIns="45720" rtlCol="0" anchor="t">
            <a:normAutofit/>
          </a:bodyPr>
          <a:lstStyle>
            <a:lvl1pPr algn="l" defTabSz="886968" rtl="0" eaLnBrk="1" latinLnBrk="0" hangingPunct="1">
              <a:lnSpc>
                <a:spcPct val="90000"/>
              </a:lnSpc>
              <a:spcBef>
                <a:spcPct val="0"/>
              </a:spcBef>
              <a:buNone/>
              <a:defRPr sz="3880" kern="1200" cap="all" spc="-97" baseline="0">
                <a:solidFill>
                  <a:schemeClr val="tx2"/>
                </a:solidFill>
                <a:latin typeface="+mj-lt"/>
                <a:ea typeface="+mj-ea"/>
                <a:cs typeface="+mj-cs"/>
              </a:defRPr>
            </a:lvl1pPr>
          </a:lstStyle>
          <a:p>
            <a:pPr>
              <a:defRPr sz="1800" spc="0">
                <a:solidFill>
                  <a:srgbClr val="000000"/>
                </a:solidFill>
              </a:defRPr>
            </a:pPr>
            <a:endParaRPr lang="en-US" sz="2800" b="1" cap="none" spc="0" dirty="0" smtClean="0">
              <a:solidFill>
                <a:schemeClr val="tx1"/>
              </a:solidFill>
              <a:latin typeface="+mn-lt"/>
            </a:endParaRPr>
          </a:p>
          <a:p>
            <a:pPr>
              <a:defRPr sz="1800" spc="0">
                <a:solidFill>
                  <a:srgbClr val="000000"/>
                </a:solidFill>
              </a:defRPr>
            </a:pPr>
            <a:r>
              <a:rPr lang="en-US" sz="2800" b="1" cap="none" spc="0" dirty="0" smtClean="0">
                <a:solidFill>
                  <a:schemeClr val="tx1"/>
                </a:solidFill>
                <a:latin typeface="+mn-lt"/>
              </a:rPr>
              <a:t>Hepcidin is upregulated by normal iron salts</a:t>
            </a:r>
            <a:endParaRPr lang="en-US" sz="2800" b="1" cap="none" spc="0" dirty="0">
              <a:solidFill>
                <a:schemeClr val="tx1"/>
              </a:solidFill>
              <a:latin typeface="+mn-lt"/>
            </a:endParaRPr>
          </a:p>
        </p:txBody>
      </p:sp>
      <p:sp>
        <p:nvSpPr>
          <p:cNvPr id="6" name="TextBox 5"/>
          <p:cNvSpPr txBox="1"/>
          <p:nvPr/>
        </p:nvSpPr>
        <p:spPr>
          <a:xfrm rot="20122857">
            <a:off x="1716561" y="5095926"/>
            <a:ext cx="4793300" cy="646331"/>
          </a:xfrm>
          <a:prstGeom prst="rect">
            <a:avLst/>
          </a:prstGeom>
          <a:solidFill>
            <a:srgbClr val="F8B323"/>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Gill Sans MT" panose="020B0502020104020203"/>
              </a:rPr>
              <a:t>  Less iron is absorbed   </a:t>
            </a:r>
            <a:endParaRPr kumimoji="0" lang="en-US" sz="3600" b="0" i="0" u="none" strike="noStrike" kern="0" cap="none" spc="0" normalizeH="0" baseline="0" noProof="0" dirty="0">
              <a:ln>
                <a:noFill/>
              </a:ln>
              <a:solidFill>
                <a:prstClr val="black"/>
              </a:solidFill>
              <a:effectLst/>
              <a:uLnTx/>
              <a:uFillTx/>
              <a:latin typeface="Gill Sans MT" panose="020B0502020104020203"/>
            </a:endParaRP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52</a:t>
            </a:fld>
            <a:endParaRPr lang="en-US" dirty="0">
              <a:solidFill>
                <a:prstClr val="white">
                  <a:tint val="75000"/>
                </a:prstClr>
              </a:solidFill>
            </a:endParaRPr>
          </a:p>
        </p:txBody>
      </p:sp>
    </p:spTree>
    <p:extLst>
      <p:ext uri="{BB962C8B-B14F-4D97-AF65-F5344CB8AC3E}">
        <p14:creationId xmlns:p14="http://schemas.microsoft.com/office/powerpoint/2010/main" val="255001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53228"/>
            <a:ext cx="7469117" cy="1080938"/>
          </a:xfrm>
        </p:spPr>
        <p:txBody>
          <a:bodyPr>
            <a:normAutofit/>
          </a:bodyPr>
          <a:lstStyle/>
          <a:p>
            <a:r>
              <a:rPr lang="en-US" sz="3200" dirty="0" smtClean="0"/>
              <a:t>      Hepcidin </a:t>
            </a:r>
            <a:r>
              <a:rPr lang="en-US" sz="3200" dirty="0"/>
              <a:t>is not upregulated by </a:t>
            </a:r>
            <a:r>
              <a:rPr lang="en-US" sz="3200" dirty="0" smtClean="0"/>
              <a:t>	         </a:t>
            </a:r>
            <a:r>
              <a:rPr lang="en-US" sz="3200" dirty="0" err="1" smtClean="0"/>
              <a:t>sucrosomial</a:t>
            </a:r>
            <a:r>
              <a:rPr lang="en-US" sz="3200" dirty="0" smtClean="0"/>
              <a:t> </a:t>
            </a:r>
            <a:r>
              <a:rPr lang="en-US" sz="3200" dirty="0"/>
              <a:t>iron</a:t>
            </a:r>
            <a:endParaRPr lang="en-IN" sz="3200" dirty="0"/>
          </a:p>
        </p:txBody>
      </p:sp>
      <p:sp>
        <p:nvSpPr>
          <p:cNvPr id="3" name="Content Placeholder 2"/>
          <p:cNvSpPr>
            <a:spLocks noGrp="1"/>
          </p:cNvSpPr>
          <p:nvPr>
            <p:ph idx="1"/>
          </p:nvPr>
        </p:nvSpPr>
        <p:spPr>
          <a:xfrm>
            <a:off x="467544" y="2564904"/>
            <a:ext cx="8310231" cy="3599316"/>
          </a:xfrm>
        </p:spPr>
        <p:txBody>
          <a:bodyPr>
            <a:normAutofit/>
          </a:bodyPr>
          <a:lstStyle/>
          <a:p>
            <a:pPr marL="0" lvl="0" indent="0">
              <a:buNone/>
            </a:pPr>
            <a:r>
              <a:rPr lang="en-US" sz="2800" b="1" dirty="0">
                <a:solidFill>
                  <a:prstClr val="white"/>
                </a:solidFill>
              </a:rPr>
              <a:t>Sucrosomial iron </a:t>
            </a:r>
            <a:r>
              <a:rPr lang="en-US" sz="2800" dirty="0">
                <a:solidFill>
                  <a:prstClr val="white"/>
                </a:solidFill>
              </a:rPr>
              <a:t>is not released into the portal blood stream, but into the lymphatic circulation and later, the arterial circulation, before reaching the </a:t>
            </a:r>
            <a:r>
              <a:rPr lang="en-US" sz="2800" dirty="0" smtClean="0">
                <a:solidFill>
                  <a:prstClr val="white"/>
                </a:solidFill>
              </a:rPr>
              <a:t>liver  </a:t>
            </a:r>
          </a:p>
          <a:p>
            <a:pPr marL="0" lvl="0" indent="0">
              <a:buNone/>
            </a:pPr>
            <a:r>
              <a:rPr lang="en-US" sz="2800" dirty="0" smtClean="0">
                <a:solidFill>
                  <a:prstClr val="white"/>
                </a:solidFill>
              </a:rPr>
              <a:t>The </a:t>
            </a:r>
            <a:r>
              <a:rPr lang="en-US" sz="2800" dirty="0">
                <a:solidFill>
                  <a:prstClr val="white"/>
                </a:solidFill>
              </a:rPr>
              <a:t>iron in SI does not interact with duodenal mucosa, as it is protected by the </a:t>
            </a:r>
            <a:r>
              <a:rPr lang="en-US" sz="2800" dirty="0" err="1">
                <a:solidFill>
                  <a:prstClr val="white"/>
                </a:solidFill>
              </a:rPr>
              <a:t>sucrosome</a:t>
            </a:r>
            <a:r>
              <a:rPr lang="en-US" sz="2800" dirty="0">
                <a:solidFill>
                  <a:prstClr val="white"/>
                </a:solidFill>
              </a:rPr>
              <a:t>, and </a:t>
            </a:r>
            <a:r>
              <a:rPr lang="en-US" sz="2800" dirty="0" smtClean="0">
                <a:solidFill>
                  <a:prstClr val="white"/>
                </a:solidFill>
              </a:rPr>
              <a:t>the </a:t>
            </a:r>
            <a:r>
              <a:rPr lang="en-US" sz="2800" dirty="0">
                <a:solidFill>
                  <a:prstClr val="white"/>
                </a:solidFill>
              </a:rPr>
              <a:t>phospholipidic bilayer carriers may also exert anti-inflammatory properties</a:t>
            </a:r>
          </a:p>
          <a:p>
            <a:endParaRPr lang="en-IN" dirty="0"/>
          </a:p>
        </p:txBody>
      </p:sp>
      <p:sp>
        <p:nvSpPr>
          <p:cNvPr id="4" name="TextBox 3"/>
          <p:cNvSpPr txBox="1"/>
          <p:nvPr/>
        </p:nvSpPr>
        <p:spPr>
          <a:xfrm rot="20008641">
            <a:off x="2671533" y="4927153"/>
            <a:ext cx="4753224" cy="646331"/>
          </a:xfrm>
          <a:prstGeom prst="rect">
            <a:avLst/>
          </a:prstGeom>
          <a:solidFill>
            <a:srgbClr val="F8B323"/>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Gill Sans MT" panose="020B0502020104020203"/>
              </a:rPr>
              <a:t> More iron is absorbed  </a:t>
            </a:r>
            <a:endParaRPr kumimoji="0" lang="en-US" sz="3600" b="0" i="0" u="none" strike="noStrike" kern="0" cap="none" spc="0" normalizeH="0" baseline="0" noProof="0" dirty="0">
              <a:ln>
                <a:noFill/>
              </a:ln>
              <a:solidFill>
                <a:prstClr val="black"/>
              </a:solidFill>
              <a:effectLst/>
              <a:uLnTx/>
              <a:uFillTx/>
              <a:latin typeface="Gill Sans MT" panose="020B0502020104020203"/>
            </a:endParaRPr>
          </a:p>
        </p:txBody>
      </p:sp>
      <p:sp>
        <p:nvSpPr>
          <p:cNvPr id="5" name="Date Placeholder 4"/>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53</a:t>
            </a:fld>
            <a:endParaRPr lang="en-US" dirty="0">
              <a:solidFill>
                <a:prstClr val="white">
                  <a:tint val="75000"/>
                </a:prstClr>
              </a:solidFill>
            </a:endParaRPr>
          </a:p>
        </p:txBody>
      </p:sp>
    </p:spTree>
    <p:extLst>
      <p:ext uri="{BB962C8B-B14F-4D97-AF65-F5344CB8AC3E}">
        <p14:creationId xmlns:p14="http://schemas.microsoft.com/office/powerpoint/2010/main" val="6637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0360"/>
            <a:ext cx="8435280" cy="1143000"/>
          </a:xfrm>
          <a:solidFill>
            <a:schemeClr val="bg1"/>
          </a:solidFill>
        </p:spPr>
        <p:txBody>
          <a:bodyPr/>
          <a:lstStyle/>
          <a:p>
            <a:r>
              <a:rPr lang="en-IN" sz="2400" dirty="0" smtClean="0"/>
              <a:t>      Improved </a:t>
            </a:r>
            <a:r>
              <a:rPr lang="en-IN" sz="2400" dirty="0"/>
              <a:t>Compliance with minimal GI side effects</a:t>
            </a:r>
          </a:p>
        </p:txBody>
      </p:sp>
      <p:pic>
        <p:nvPicPr>
          <p:cNvPr id="4" name="Picture 3"/>
          <p:cNvPicPr>
            <a:picLocks noChangeAspect="1"/>
          </p:cNvPicPr>
          <p:nvPr/>
        </p:nvPicPr>
        <p:blipFill rotWithShape="1">
          <a:blip r:embed="rId3"/>
          <a:srcRect l="46295" t="21187" r="6677" b="15107"/>
          <a:stretch/>
        </p:blipFill>
        <p:spPr>
          <a:xfrm>
            <a:off x="684974" y="1196752"/>
            <a:ext cx="7559434" cy="5432648"/>
          </a:xfrm>
          <a:prstGeom prst="rect">
            <a:avLst/>
          </a:prstGeom>
        </p:spPr>
      </p:pic>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54</a:t>
            </a:fld>
            <a:endParaRPr lang="en-US" dirty="0">
              <a:solidFill>
                <a:prstClr val="white">
                  <a:tint val="75000"/>
                </a:prstClr>
              </a:solidFill>
            </a:endParaRPr>
          </a:p>
        </p:txBody>
      </p:sp>
    </p:spTree>
    <p:extLst>
      <p:ext uri="{BB962C8B-B14F-4D97-AF65-F5344CB8AC3E}">
        <p14:creationId xmlns:p14="http://schemas.microsoft.com/office/powerpoint/2010/main" val="8745730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909530"/>
          </a:xfrm>
          <a:solidFill>
            <a:schemeClr val="bg1"/>
          </a:solidFill>
        </p:spPr>
        <p:txBody>
          <a:bodyPr/>
          <a:lstStyle/>
          <a:p>
            <a:pPr algn="ctr"/>
            <a:r>
              <a:rPr lang="en-US" sz="2800" dirty="0">
                <a:latin typeface="+mn-lt"/>
              </a:rPr>
              <a:t>Significantly higher ferritin conc. compared to ferrous </a:t>
            </a:r>
            <a:r>
              <a:rPr lang="en-US" sz="2800" dirty="0" err="1">
                <a:latin typeface="+mn-lt"/>
              </a:rPr>
              <a:t>sulphate</a:t>
            </a:r>
            <a:r>
              <a:rPr lang="en-US" sz="2800" dirty="0">
                <a:latin typeface="+mn-lt"/>
              </a:rPr>
              <a:t>, ascorbic iron &amp; others</a:t>
            </a:r>
          </a:p>
        </p:txBody>
      </p:sp>
      <p:pic>
        <p:nvPicPr>
          <p:cNvPr id="5" name="Picture 4"/>
          <p:cNvPicPr>
            <a:picLocks noChangeAspect="1"/>
          </p:cNvPicPr>
          <p:nvPr/>
        </p:nvPicPr>
        <p:blipFill>
          <a:blip r:embed="rId3"/>
          <a:stretch>
            <a:fillRect/>
          </a:stretch>
        </p:blipFill>
        <p:spPr>
          <a:xfrm>
            <a:off x="457200" y="1353959"/>
            <a:ext cx="6438900" cy="4208641"/>
          </a:xfrm>
          <a:prstGeom prst="rect">
            <a:avLst/>
          </a:prstGeom>
          <a:ln>
            <a:solidFill>
              <a:schemeClr val="tx1">
                <a:lumMod val="95000"/>
                <a:lumOff val="5000"/>
              </a:schemeClr>
            </a:solidFill>
          </a:ln>
        </p:spPr>
      </p:pic>
      <p:sp>
        <p:nvSpPr>
          <p:cNvPr id="6" name="Rectangle 5"/>
          <p:cNvSpPr/>
          <p:nvPr/>
        </p:nvSpPr>
        <p:spPr>
          <a:xfrm>
            <a:off x="70738" y="5626266"/>
            <a:ext cx="8382000" cy="1200329"/>
          </a:xfrm>
          <a:prstGeom prst="rect">
            <a:avLst/>
          </a:prstGeom>
        </p:spPr>
        <p:txBody>
          <a:bodyPr wrap="square">
            <a:spAutoFit/>
          </a:bodyPr>
          <a:lstStyle/>
          <a:p>
            <a:r>
              <a:rPr lang="en-US" b="1" dirty="0">
                <a:latin typeface="ArialMT"/>
              </a:rPr>
              <a:t>CACO-2 cells treated with </a:t>
            </a:r>
            <a:r>
              <a:rPr lang="en-US" b="1" dirty="0" err="1">
                <a:latin typeface="ArialMT"/>
              </a:rPr>
              <a:t>Sucrester</a:t>
            </a:r>
            <a:r>
              <a:rPr lang="en-US" b="1" dirty="0">
                <a:latin typeface="ArialMT"/>
              </a:rPr>
              <a:t> iron (</a:t>
            </a:r>
            <a:r>
              <a:rPr lang="en-US" b="1" dirty="0" err="1">
                <a:latin typeface="ArialMT"/>
              </a:rPr>
              <a:t>FeSuc</a:t>
            </a:r>
            <a:r>
              <a:rPr lang="en-US" b="1" dirty="0">
                <a:latin typeface="ArialMT"/>
              </a:rPr>
              <a:t>) showed a significantly higher concentration of Ferritin compared to other iron formulations.</a:t>
            </a:r>
          </a:p>
          <a:p>
            <a:r>
              <a:rPr lang="en-US" b="1" dirty="0">
                <a:solidFill>
                  <a:schemeClr val="bg1"/>
                </a:solidFill>
                <a:latin typeface="ArialMT"/>
              </a:rPr>
              <a:t>FS Ferrous Sulfate, </a:t>
            </a:r>
            <a:r>
              <a:rPr lang="en-US" b="1" dirty="0" err="1">
                <a:solidFill>
                  <a:schemeClr val="bg1"/>
                </a:solidFill>
                <a:latin typeface="ArialMT"/>
              </a:rPr>
              <a:t>Pyr</a:t>
            </a:r>
            <a:r>
              <a:rPr lang="en-US" b="1" dirty="0">
                <a:solidFill>
                  <a:schemeClr val="bg1"/>
                </a:solidFill>
                <a:latin typeface="ArialMT"/>
              </a:rPr>
              <a:t> Iron pyrophosphate, </a:t>
            </a:r>
            <a:r>
              <a:rPr lang="en-US" b="1" dirty="0" err="1">
                <a:solidFill>
                  <a:schemeClr val="bg1"/>
                </a:solidFill>
                <a:latin typeface="ArialMT"/>
              </a:rPr>
              <a:t>FeSUN</a:t>
            </a:r>
            <a:r>
              <a:rPr lang="en-US" b="1" dirty="0">
                <a:solidFill>
                  <a:schemeClr val="bg1"/>
                </a:solidFill>
                <a:latin typeface="ArialMT"/>
              </a:rPr>
              <a:t> </a:t>
            </a:r>
            <a:r>
              <a:rPr lang="en-US" b="1" dirty="0" err="1">
                <a:solidFill>
                  <a:schemeClr val="bg1"/>
                </a:solidFill>
                <a:latin typeface="ArialMT"/>
              </a:rPr>
              <a:t>Sunactive</a:t>
            </a:r>
            <a:r>
              <a:rPr lang="en-US" b="1" dirty="0">
                <a:solidFill>
                  <a:schemeClr val="bg1"/>
                </a:solidFill>
                <a:latin typeface="ArialMT"/>
              </a:rPr>
              <a:t> iron, </a:t>
            </a:r>
            <a:r>
              <a:rPr lang="en-US" b="1" dirty="0" err="1">
                <a:solidFill>
                  <a:schemeClr val="bg1"/>
                </a:solidFill>
                <a:latin typeface="ArialMT"/>
              </a:rPr>
              <a:t>FeASC</a:t>
            </a:r>
            <a:r>
              <a:rPr lang="en-US" b="1" dirty="0">
                <a:solidFill>
                  <a:schemeClr val="bg1"/>
                </a:solidFill>
                <a:latin typeface="ArialMT"/>
              </a:rPr>
              <a:t> Ascorbic Iron, </a:t>
            </a:r>
            <a:r>
              <a:rPr lang="en-US" b="1" dirty="0" err="1">
                <a:solidFill>
                  <a:schemeClr val="bg1"/>
                </a:solidFill>
                <a:latin typeface="ArialMT"/>
              </a:rPr>
              <a:t>FeEDTA</a:t>
            </a:r>
            <a:r>
              <a:rPr lang="en-US" b="1" dirty="0">
                <a:solidFill>
                  <a:schemeClr val="bg1"/>
                </a:solidFill>
                <a:latin typeface="ArialMT"/>
              </a:rPr>
              <a:t> EDTA-chelated iron, </a:t>
            </a:r>
            <a:r>
              <a:rPr lang="en-US" b="1" dirty="0" err="1">
                <a:solidFill>
                  <a:schemeClr val="bg1"/>
                </a:solidFill>
                <a:latin typeface="ArialMT"/>
              </a:rPr>
              <a:t>FeBIS</a:t>
            </a:r>
            <a:r>
              <a:rPr lang="en-US" b="1" dirty="0">
                <a:solidFill>
                  <a:schemeClr val="bg1"/>
                </a:solidFill>
                <a:latin typeface="ArialMT"/>
              </a:rPr>
              <a:t> </a:t>
            </a:r>
            <a:r>
              <a:rPr lang="en-US" b="1" dirty="0" err="1">
                <a:solidFill>
                  <a:schemeClr val="bg1"/>
                </a:solidFill>
                <a:latin typeface="ArialMT"/>
              </a:rPr>
              <a:t>bisglycinate</a:t>
            </a:r>
            <a:r>
              <a:rPr lang="en-US" b="1" dirty="0">
                <a:solidFill>
                  <a:schemeClr val="bg1"/>
                </a:solidFill>
                <a:latin typeface="ArialMT"/>
              </a:rPr>
              <a:t> iron</a:t>
            </a:r>
            <a:endParaRPr lang="en-US" b="1" dirty="0">
              <a:solidFill>
                <a:schemeClr val="bg1"/>
              </a:solidFill>
            </a:endParaRPr>
          </a:p>
        </p:txBody>
      </p:sp>
      <p:sp>
        <p:nvSpPr>
          <p:cNvPr id="7" name="Oval 6"/>
          <p:cNvSpPr/>
          <p:nvPr/>
        </p:nvSpPr>
        <p:spPr>
          <a:xfrm>
            <a:off x="2590800" y="1602698"/>
            <a:ext cx="1066800" cy="395990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Oval 7"/>
          <p:cNvSpPr/>
          <p:nvPr/>
        </p:nvSpPr>
        <p:spPr>
          <a:xfrm>
            <a:off x="4191000" y="4317318"/>
            <a:ext cx="747010" cy="1161161"/>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Oval 8"/>
          <p:cNvSpPr/>
          <p:nvPr/>
        </p:nvSpPr>
        <p:spPr>
          <a:xfrm>
            <a:off x="1203585" y="4117298"/>
            <a:ext cx="747010" cy="136118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TextBox 9"/>
          <p:cNvSpPr txBox="1"/>
          <p:nvPr/>
        </p:nvSpPr>
        <p:spPr>
          <a:xfrm rot="20623448">
            <a:off x="874331" y="3706443"/>
            <a:ext cx="1776512" cy="369332"/>
          </a:xfrm>
          <a:prstGeom prst="rect">
            <a:avLst/>
          </a:prstGeom>
          <a:noFill/>
        </p:spPr>
        <p:txBody>
          <a:bodyPr wrap="none" rtlCol="0">
            <a:spAutoFit/>
          </a:bodyPr>
          <a:lstStyle/>
          <a:p>
            <a:r>
              <a:rPr lang="en-US" b="1" dirty="0"/>
              <a:t>Ferrous </a:t>
            </a:r>
            <a:r>
              <a:rPr lang="en-US" b="1" dirty="0" err="1"/>
              <a:t>sulphate</a:t>
            </a:r>
            <a:endParaRPr lang="en-US" b="1" dirty="0"/>
          </a:p>
        </p:txBody>
      </p:sp>
      <p:sp>
        <p:nvSpPr>
          <p:cNvPr id="11" name="TextBox 10"/>
          <p:cNvSpPr txBox="1"/>
          <p:nvPr/>
        </p:nvSpPr>
        <p:spPr>
          <a:xfrm>
            <a:off x="2234793" y="1309566"/>
            <a:ext cx="1505990" cy="369332"/>
          </a:xfrm>
          <a:prstGeom prst="rect">
            <a:avLst/>
          </a:prstGeom>
          <a:noFill/>
        </p:spPr>
        <p:txBody>
          <a:bodyPr wrap="none" rtlCol="0">
            <a:spAutoFit/>
          </a:bodyPr>
          <a:lstStyle/>
          <a:p>
            <a:r>
              <a:rPr lang="en-US" b="1" dirty="0" err="1">
                <a:solidFill>
                  <a:srgbClr val="FF0000"/>
                </a:solidFill>
              </a:rPr>
              <a:t>Sucrester</a:t>
            </a:r>
            <a:r>
              <a:rPr lang="en-US" b="1" dirty="0">
                <a:solidFill>
                  <a:srgbClr val="FF0000"/>
                </a:solidFill>
              </a:rPr>
              <a:t> iron</a:t>
            </a:r>
          </a:p>
        </p:txBody>
      </p:sp>
      <p:sp>
        <p:nvSpPr>
          <p:cNvPr id="12" name="TextBox 11"/>
          <p:cNvSpPr txBox="1"/>
          <p:nvPr/>
        </p:nvSpPr>
        <p:spPr>
          <a:xfrm rot="20320748">
            <a:off x="3752137" y="4110923"/>
            <a:ext cx="1426224" cy="369332"/>
          </a:xfrm>
          <a:prstGeom prst="rect">
            <a:avLst/>
          </a:prstGeom>
          <a:noFill/>
        </p:spPr>
        <p:txBody>
          <a:bodyPr wrap="none" rtlCol="0">
            <a:spAutoFit/>
          </a:bodyPr>
          <a:lstStyle/>
          <a:p>
            <a:r>
              <a:rPr lang="en-US" b="1" dirty="0">
                <a:solidFill>
                  <a:srgbClr val="0070C0"/>
                </a:solidFill>
              </a:rPr>
              <a:t>Ascorbic iron</a:t>
            </a:r>
          </a:p>
        </p:txBody>
      </p:sp>
      <p:sp>
        <p:nvSpPr>
          <p:cNvPr id="13" name="TextBox 12"/>
          <p:cNvSpPr txBox="1"/>
          <p:nvPr/>
        </p:nvSpPr>
        <p:spPr>
          <a:xfrm rot="20180491">
            <a:off x="4877574" y="4202608"/>
            <a:ext cx="960360" cy="584775"/>
          </a:xfrm>
          <a:prstGeom prst="rect">
            <a:avLst/>
          </a:prstGeom>
          <a:noFill/>
        </p:spPr>
        <p:txBody>
          <a:bodyPr wrap="square" rtlCol="0">
            <a:spAutoFit/>
          </a:bodyPr>
          <a:lstStyle/>
          <a:p>
            <a:r>
              <a:rPr lang="en-US" sz="1600" b="1" dirty="0">
                <a:solidFill>
                  <a:schemeClr val="accent5">
                    <a:lumMod val="50000"/>
                  </a:schemeClr>
                </a:solidFill>
              </a:rPr>
              <a:t>Chelated iron</a:t>
            </a:r>
          </a:p>
        </p:txBody>
      </p:sp>
      <p:sp>
        <p:nvSpPr>
          <p:cNvPr id="14" name="TextBox 13"/>
          <p:cNvSpPr txBox="1"/>
          <p:nvPr/>
        </p:nvSpPr>
        <p:spPr>
          <a:xfrm rot="20180491">
            <a:off x="5768637" y="3445749"/>
            <a:ext cx="1332842" cy="584775"/>
          </a:xfrm>
          <a:prstGeom prst="rect">
            <a:avLst/>
          </a:prstGeom>
          <a:noFill/>
        </p:spPr>
        <p:txBody>
          <a:bodyPr wrap="square" rtlCol="0">
            <a:spAutoFit/>
          </a:bodyPr>
          <a:lstStyle/>
          <a:p>
            <a:r>
              <a:rPr lang="en-US" sz="1600" b="1" dirty="0" err="1">
                <a:solidFill>
                  <a:srgbClr val="7030A0"/>
                </a:solidFill>
              </a:rPr>
              <a:t>Bisglycinate</a:t>
            </a:r>
            <a:r>
              <a:rPr lang="en-US" sz="1600" b="1" dirty="0">
                <a:solidFill>
                  <a:srgbClr val="7030A0"/>
                </a:solidFill>
              </a:rPr>
              <a:t> iron</a:t>
            </a:r>
          </a:p>
        </p:txBody>
      </p:sp>
      <p:pic>
        <p:nvPicPr>
          <p:cNvPr id="16" name="Picture 15"/>
          <p:cNvPicPr>
            <a:picLocks noChangeAspect="1"/>
          </p:cNvPicPr>
          <p:nvPr/>
        </p:nvPicPr>
        <p:blipFill>
          <a:blip r:embed="rId4"/>
          <a:stretch>
            <a:fillRect/>
          </a:stretch>
        </p:blipFill>
        <p:spPr>
          <a:xfrm>
            <a:off x="4743997" y="2132856"/>
            <a:ext cx="4304206" cy="924300"/>
          </a:xfrm>
          <a:prstGeom prst="rect">
            <a:avLst/>
          </a:prstGeom>
          <a:ln>
            <a:noFill/>
          </a:ln>
          <a:effectLst>
            <a:outerShdw blurRad="292100" dist="139700" dir="2700000" algn="tl" rotWithShape="0">
              <a:srgbClr val="333333">
                <a:alpha val="65000"/>
              </a:srgbClr>
            </a:outerShdw>
          </a:effectLst>
        </p:spPr>
      </p:pic>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15" name="Slide Number Placeholder 14"/>
          <p:cNvSpPr>
            <a:spLocks noGrp="1"/>
          </p:cNvSpPr>
          <p:nvPr>
            <p:ph type="sldNum" sz="quarter" idx="12"/>
          </p:nvPr>
        </p:nvSpPr>
        <p:spPr/>
        <p:txBody>
          <a:bodyPr/>
          <a:lstStyle/>
          <a:p>
            <a:fld id="{6D22F896-40B5-4ADD-8801-0D06FADFA095}" type="slidenum">
              <a:rPr lang="en-US" smtClean="0">
                <a:solidFill>
                  <a:prstClr val="white">
                    <a:tint val="75000"/>
                  </a:prstClr>
                </a:solidFill>
              </a:rPr>
              <a:pPr/>
              <a:t>55</a:t>
            </a:fld>
            <a:endParaRPr lang="en-US" dirty="0">
              <a:solidFill>
                <a:prstClr val="white">
                  <a:tint val="75000"/>
                </a:prstClr>
              </a:solidFill>
            </a:endParaRPr>
          </a:p>
        </p:txBody>
      </p:sp>
    </p:spTree>
    <p:extLst>
      <p:ext uri="{BB962C8B-B14F-4D97-AF65-F5344CB8AC3E}">
        <p14:creationId xmlns:p14="http://schemas.microsoft.com/office/powerpoint/2010/main" val="21737194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869430"/>
          </a:xfrm>
        </p:spPr>
        <p:txBody>
          <a:bodyPr/>
          <a:lstStyle/>
          <a:p>
            <a:pPr algn="ctr"/>
            <a:r>
              <a:rPr lang="en-IN" sz="2400" dirty="0"/>
              <a:t>Differences in Absorption of Conventional Iron and I-seal Iron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54" y="838200"/>
            <a:ext cx="4507106" cy="338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058" y="914400"/>
            <a:ext cx="4504445" cy="326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3236820585"/>
              </p:ext>
            </p:extLst>
          </p:nvPr>
        </p:nvGraphicFramePr>
        <p:xfrm>
          <a:off x="609600" y="4343400"/>
          <a:ext cx="7828253" cy="2512413"/>
        </p:xfrm>
        <a:graphic>
          <a:graphicData uri="http://schemas.openxmlformats.org/drawingml/2006/table">
            <a:tbl>
              <a:tblPr firstRow="1" bandRow="1">
                <a:tableStyleId>{B301B821-A1FF-4177-AEE7-76D212191A09}</a:tableStyleId>
              </a:tblPr>
              <a:tblGrid>
                <a:gridCol w="4337515">
                  <a:extLst>
                    <a:ext uri="{9D8B030D-6E8A-4147-A177-3AD203B41FA5}">
                      <a16:colId xmlns="" xmlns:a16="http://schemas.microsoft.com/office/drawing/2014/main" val="20000"/>
                    </a:ext>
                  </a:extLst>
                </a:gridCol>
                <a:gridCol w="3490738">
                  <a:extLst>
                    <a:ext uri="{9D8B030D-6E8A-4147-A177-3AD203B41FA5}">
                      <a16:colId xmlns="" xmlns:a16="http://schemas.microsoft.com/office/drawing/2014/main" val="20001"/>
                    </a:ext>
                  </a:extLst>
                </a:gridCol>
              </a:tblGrid>
              <a:tr h="241455">
                <a:tc>
                  <a:txBody>
                    <a:bodyPr/>
                    <a:lstStyle/>
                    <a:p>
                      <a:pPr algn="just">
                        <a:lnSpc>
                          <a:spcPct val="115000"/>
                        </a:lnSpc>
                        <a:spcAft>
                          <a:spcPts val="0"/>
                        </a:spcAft>
                      </a:pPr>
                      <a:r>
                        <a:rPr lang="en-IN" sz="1800" b="1" dirty="0">
                          <a:effectLst/>
                        </a:rPr>
                        <a:t>Conventional iron</a:t>
                      </a:r>
                      <a:endParaRPr lang="en-IN" sz="1600" b="1" dirty="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800" b="1" dirty="0">
                          <a:effectLst/>
                        </a:rPr>
                        <a:t>I-seal iron</a:t>
                      </a:r>
                      <a:endParaRPr lang="en-IN" sz="1600" b="1" dirty="0">
                        <a:solidFill>
                          <a:schemeClr val="tx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425398">
                <a:tc>
                  <a:txBody>
                    <a:bodyPr/>
                    <a:lstStyle/>
                    <a:p>
                      <a:pPr algn="just">
                        <a:lnSpc>
                          <a:spcPct val="115000"/>
                        </a:lnSpc>
                        <a:spcAft>
                          <a:spcPts val="0"/>
                        </a:spcAft>
                      </a:pPr>
                      <a:r>
                        <a:rPr lang="en-IN" sz="2000" b="1" dirty="0">
                          <a:effectLst/>
                        </a:rPr>
                        <a:t>Absorbed in to duodenum</a:t>
                      </a:r>
                      <a:endParaRPr lang="en-IN" sz="1800" b="1"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2000" b="1" dirty="0">
                          <a:effectLst/>
                        </a:rPr>
                        <a:t>Throughout small intestine</a:t>
                      </a:r>
                      <a:endParaRPr lang="en-IN" sz="18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69467">
                <a:tc>
                  <a:txBody>
                    <a:bodyPr/>
                    <a:lstStyle/>
                    <a:p>
                      <a:pPr algn="just">
                        <a:lnSpc>
                          <a:spcPct val="115000"/>
                        </a:lnSpc>
                        <a:spcAft>
                          <a:spcPts val="0"/>
                        </a:spcAft>
                      </a:pPr>
                      <a:r>
                        <a:rPr lang="en-IN" sz="2000" b="1" dirty="0">
                          <a:effectLst/>
                        </a:rPr>
                        <a:t>Absorbed by enterocyte</a:t>
                      </a:r>
                      <a:endParaRPr lang="en-IN" sz="1800" b="1"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2000" b="1" dirty="0">
                          <a:effectLst/>
                        </a:rPr>
                        <a:t>Absorbed by M cells</a:t>
                      </a:r>
                      <a:endParaRPr lang="en-IN" sz="18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697333">
                <a:tc>
                  <a:txBody>
                    <a:bodyPr/>
                    <a:lstStyle/>
                    <a:p>
                      <a:pPr algn="just">
                        <a:lnSpc>
                          <a:spcPct val="115000"/>
                        </a:lnSpc>
                        <a:spcAft>
                          <a:spcPts val="0"/>
                        </a:spcAft>
                      </a:pPr>
                      <a:r>
                        <a:rPr lang="en-GB" sz="2000" b="1" dirty="0">
                          <a:effectLst/>
                        </a:rPr>
                        <a:t>Acidic pH is required to keep iron in ferrous (absorbable) form</a:t>
                      </a:r>
                      <a:endParaRPr lang="en-IN" sz="1800" b="1"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2000" b="1" dirty="0">
                          <a:effectLst/>
                        </a:rPr>
                        <a:t>No such requirements</a:t>
                      </a:r>
                      <a:endParaRPr lang="en-IN" sz="18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569177">
                <a:tc>
                  <a:txBody>
                    <a:bodyPr/>
                    <a:lstStyle/>
                    <a:p>
                      <a:pPr algn="just">
                        <a:lnSpc>
                          <a:spcPct val="115000"/>
                        </a:lnSpc>
                        <a:spcAft>
                          <a:spcPts val="0"/>
                        </a:spcAft>
                      </a:pPr>
                      <a:r>
                        <a:rPr lang="en-GB" sz="2000" b="1" dirty="0" smtClean="0">
                          <a:effectLst/>
                        </a:rPr>
                        <a:t>Absorption</a:t>
                      </a:r>
                      <a:r>
                        <a:rPr lang="en-GB" sz="2000" b="1" baseline="0" dirty="0" smtClean="0">
                          <a:effectLst/>
                        </a:rPr>
                        <a:t> </a:t>
                      </a:r>
                      <a:r>
                        <a:rPr lang="en-GB" sz="2000" b="1" dirty="0" smtClean="0">
                          <a:effectLst/>
                        </a:rPr>
                        <a:t>may </a:t>
                      </a:r>
                      <a:r>
                        <a:rPr lang="en-GB" sz="2000" b="1" dirty="0">
                          <a:effectLst/>
                        </a:rPr>
                        <a:t>be affected by proton pump inhibitors (PPIs)</a:t>
                      </a:r>
                      <a:endParaRPr lang="en-IN" sz="1800" b="1"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2000" b="1" dirty="0">
                          <a:effectLst/>
                        </a:rPr>
                        <a:t>Absorption unaffected by PPIs</a:t>
                      </a:r>
                      <a:endParaRPr lang="en-IN" sz="18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bl>
          </a:graphicData>
        </a:graphic>
      </p:graphicFrame>
      <p:cxnSp>
        <p:nvCxnSpPr>
          <p:cNvPr id="7" name="Straight Connector 6"/>
          <p:cNvCxnSpPr/>
          <p:nvPr/>
        </p:nvCxnSpPr>
        <p:spPr>
          <a:xfrm>
            <a:off x="4953000" y="4343400"/>
            <a:ext cx="0" cy="2514600"/>
          </a:xfrm>
          <a:prstGeom prst="line">
            <a:avLst/>
          </a:prstGeom>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56</a:t>
            </a:fld>
            <a:endParaRPr lang="en-US" dirty="0">
              <a:solidFill>
                <a:prstClr val="white">
                  <a:tint val="75000"/>
                </a:prstClr>
              </a:solidFill>
            </a:endParaRPr>
          </a:p>
        </p:txBody>
      </p:sp>
    </p:spTree>
    <p:extLst>
      <p:ext uri="{BB962C8B-B14F-4D97-AF65-F5344CB8AC3E}">
        <p14:creationId xmlns:p14="http://schemas.microsoft.com/office/powerpoint/2010/main" val="15591572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Based on hypothesis</a:t>
            </a:r>
          </a:p>
        </p:txBody>
      </p:sp>
      <p:sp>
        <p:nvSpPr>
          <p:cNvPr id="3" name="Content Placeholder 2"/>
          <p:cNvSpPr>
            <a:spLocks noGrp="1"/>
          </p:cNvSpPr>
          <p:nvPr>
            <p:ph idx="1"/>
          </p:nvPr>
        </p:nvSpPr>
        <p:spPr/>
        <p:txBody>
          <a:bodyPr>
            <a:normAutofit lnSpcReduction="10000"/>
          </a:bodyPr>
          <a:lstStyle/>
          <a:p>
            <a:r>
              <a:rPr lang="en-IN" dirty="0"/>
              <a:t>Iron with I-seal Technology can especially be beneficial in such cases of pregnancy associated with obesity, gestational diabetes, pre-</a:t>
            </a:r>
            <a:r>
              <a:rPr lang="en-IN" dirty="0" err="1"/>
              <a:t>eclampsia</a:t>
            </a:r>
            <a:r>
              <a:rPr lang="en-IN" dirty="0"/>
              <a:t> and infections (malaria) since iron absorption occurs through M cells and not through the enterocytes (conventional iron)</a:t>
            </a:r>
          </a:p>
          <a:p>
            <a:endParaRPr lang="en-IN" dirty="0"/>
          </a:p>
          <a:p>
            <a:r>
              <a:rPr lang="en-IN" dirty="0"/>
              <a:t>Iron absorption in such cases could be hampered with conventional iron due to elevated </a:t>
            </a:r>
            <a:r>
              <a:rPr lang="en-IN" dirty="0" err="1"/>
              <a:t>hepcidin</a:t>
            </a:r>
            <a:r>
              <a:rPr lang="en-IN" dirty="0"/>
              <a:t> levels</a:t>
            </a:r>
          </a:p>
          <a:p>
            <a:endParaRPr lang="en-IN" dirty="0"/>
          </a:p>
          <a:p>
            <a:endParaRPr lang="en-IN" dirty="0"/>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57</a:t>
            </a:fld>
            <a:endParaRPr lang="en-US" dirty="0">
              <a:solidFill>
                <a:prstClr val="white">
                  <a:tint val="75000"/>
                </a:prstClr>
              </a:solidFill>
            </a:endParaRPr>
          </a:p>
        </p:txBody>
      </p:sp>
    </p:spTree>
    <p:extLst>
      <p:ext uri="{BB962C8B-B14F-4D97-AF65-F5344CB8AC3E}">
        <p14:creationId xmlns:p14="http://schemas.microsoft.com/office/powerpoint/2010/main" val="19841423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328"/>
          <a:stretch/>
        </p:blipFill>
        <p:spPr bwMode="auto">
          <a:xfrm>
            <a:off x="93634" y="404664"/>
            <a:ext cx="6310130"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1299768859"/>
              </p:ext>
            </p:extLst>
          </p:nvPr>
        </p:nvGraphicFramePr>
        <p:xfrm>
          <a:off x="0" y="1919456"/>
          <a:ext cx="6858000" cy="2502258"/>
        </p:xfrm>
        <a:graphic>
          <a:graphicData uri="http://schemas.openxmlformats.org/drawingml/2006/table">
            <a:tbl>
              <a:tblPr firstRow="1" bandRow="1"/>
              <a:tblGrid>
                <a:gridCol w="3865419"/>
                <a:gridCol w="2992581"/>
              </a:tblGrid>
              <a:tr h="392983">
                <a:tc>
                  <a:txBody>
                    <a:bodyPr/>
                    <a:lstStyle>
                      <a:lvl1pPr marL="0" algn="l" defTabSz="914400" rtl="0" eaLnBrk="1" latinLnBrk="0" hangingPunct="1">
                        <a:defRPr sz="1800" b="1" kern="1200">
                          <a:solidFill>
                            <a:schemeClr val="tx1"/>
                          </a:solidFill>
                          <a:latin typeface="Tahoma"/>
                        </a:defRPr>
                      </a:lvl1pPr>
                      <a:lvl2pPr marL="457200" algn="l" defTabSz="914400" rtl="0" eaLnBrk="1" latinLnBrk="0" hangingPunct="1">
                        <a:defRPr sz="1800" b="1" kern="1200">
                          <a:solidFill>
                            <a:schemeClr val="tx1"/>
                          </a:solidFill>
                          <a:latin typeface="Tahoma"/>
                        </a:defRPr>
                      </a:lvl2pPr>
                      <a:lvl3pPr marL="914400" algn="l" defTabSz="914400" rtl="0" eaLnBrk="1" latinLnBrk="0" hangingPunct="1">
                        <a:defRPr sz="1800" b="1" kern="1200">
                          <a:solidFill>
                            <a:schemeClr val="tx1"/>
                          </a:solidFill>
                          <a:latin typeface="Tahoma"/>
                        </a:defRPr>
                      </a:lvl3pPr>
                      <a:lvl4pPr marL="1371600" algn="l" defTabSz="914400" rtl="0" eaLnBrk="1" latinLnBrk="0" hangingPunct="1">
                        <a:defRPr sz="1800" b="1" kern="1200">
                          <a:solidFill>
                            <a:schemeClr val="tx1"/>
                          </a:solidFill>
                          <a:latin typeface="Tahoma"/>
                        </a:defRPr>
                      </a:lvl4pPr>
                      <a:lvl5pPr marL="1828800" algn="l" defTabSz="914400" rtl="0" eaLnBrk="1" latinLnBrk="0" hangingPunct="1">
                        <a:defRPr sz="1800" b="1" kern="1200">
                          <a:solidFill>
                            <a:schemeClr val="tx1"/>
                          </a:solidFill>
                          <a:latin typeface="Tahoma"/>
                        </a:defRPr>
                      </a:lvl5pPr>
                      <a:lvl6pPr marL="2286000" algn="l" defTabSz="914400" rtl="0" eaLnBrk="1" latinLnBrk="0" hangingPunct="1">
                        <a:defRPr sz="1800" b="1" kern="1200">
                          <a:solidFill>
                            <a:schemeClr val="tx1"/>
                          </a:solidFill>
                          <a:latin typeface="Tahoma"/>
                        </a:defRPr>
                      </a:lvl6pPr>
                      <a:lvl7pPr marL="2743200" algn="l" defTabSz="914400" rtl="0" eaLnBrk="1" latinLnBrk="0" hangingPunct="1">
                        <a:defRPr sz="1800" b="1" kern="1200">
                          <a:solidFill>
                            <a:schemeClr val="tx1"/>
                          </a:solidFill>
                          <a:latin typeface="Tahoma"/>
                        </a:defRPr>
                      </a:lvl7pPr>
                      <a:lvl8pPr marL="3200400" algn="l" defTabSz="914400" rtl="0" eaLnBrk="1" latinLnBrk="0" hangingPunct="1">
                        <a:defRPr sz="1800" b="1" kern="1200">
                          <a:solidFill>
                            <a:schemeClr val="tx1"/>
                          </a:solidFill>
                          <a:latin typeface="Tahoma"/>
                        </a:defRPr>
                      </a:lvl8pPr>
                      <a:lvl9pPr marL="3657600" algn="l" defTabSz="914400" rtl="0" eaLnBrk="1" latinLnBrk="0" hangingPunct="1">
                        <a:defRPr sz="1800" b="1"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1" i="0" u="none" strike="noStrike" cap="none" normalizeH="0" baseline="0" dirty="0">
                          <a:ln>
                            <a:noFill/>
                          </a:ln>
                          <a:solidFill>
                            <a:schemeClr val="tx1"/>
                          </a:solidFill>
                          <a:effectLst/>
                          <a:latin typeface="+mn-lt"/>
                        </a:rPr>
                        <a:t>Age </a:t>
                      </a:r>
                      <a:r>
                        <a:rPr kumimoji="0" lang="en-US" sz="2000" b="1" i="0" u="none" strike="noStrike" cap="none" normalizeH="0" baseline="0" dirty="0" smtClean="0">
                          <a:ln>
                            <a:noFill/>
                          </a:ln>
                          <a:solidFill>
                            <a:schemeClr val="tx1"/>
                          </a:solidFill>
                          <a:effectLst/>
                          <a:latin typeface="+mn-lt"/>
                        </a:rPr>
                        <a:t>group                   ICMR</a:t>
                      </a:r>
                      <a:endParaRPr kumimoji="0" lang="en-US" sz="2000" b="1" i="0" u="none" strike="noStrike" cap="none" normalizeH="0" baseline="0" dirty="0">
                        <a:ln>
                          <a:noFill/>
                        </a:ln>
                        <a:solidFill>
                          <a:schemeClr val="tx1"/>
                        </a:solidFill>
                        <a:effectLst/>
                        <a:latin typeface="+mn-lt"/>
                      </a:endParaRPr>
                    </a:p>
                  </a:txBody>
                  <a:tcPr horzOverflow="overflow">
                    <a:lnL w="12700" cap="flat" cmpd="sng" algn="ctr">
                      <a:solidFill>
                        <a:srgbClr val="7A7A7A"/>
                      </a:solidFill>
                      <a:prstDash val="solid"/>
                      <a:round/>
                      <a:headEnd type="none" w="med" len="med"/>
                      <a:tailEnd type="none" w="med" len="med"/>
                    </a:lnL>
                    <a:lnR w="12700" cap="flat" cmpd="sng" algn="ctr">
                      <a:solidFill>
                        <a:srgbClr val="7A7A7A"/>
                      </a:solidFill>
                      <a:prstDash val="solid"/>
                      <a:round/>
                      <a:headEnd type="none" w="med" len="med"/>
                      <a:tailEnd type="none" w="med" len="med"/>
                    </a:lnR>
                    <a:lnT w="12700" cap="flat" cmpd="sng" algn="ctr">
                      <a:solidFill>
                        <a:srgbClr val="7A7A7A"/>
                      </a:solidFill>
                      <a:prstDash val="solid"/>
                      <a:round/>
                      <a:headEnd type="none" w="med" len="med"/>
                      <a:tailEnd type="none" w="med" len="med"/>
                    </a:lnT>
                    <a:lnB w="12700" cap="flat" cmpd="sng" algn="ctr">
                      <a:solidFill>
                        <a:srgbClr val="7A7A7A"/>
                      </a:solidFill>
                      <a:prstDash val="solid"/>
                      <a:round/>
                      <a:headEnd type="none" w="med" len="med"/>
                      <a:tailEnd type="none" w="med" len="med"/>
                    </a:lnB>
                    <a:lnTlToBr w="12700" cmpd="sng">
                      <a:noFill/>
                      <a:prstDash val="solid"/>
                    </a:lnTlToBr>
                    <a:lnBlToTr w="12700" cmpd="sng">
                      <a:noFill/>
                      <a:prstDash val="solid"/>
                    </a:lnBlToTr>
                    <a:solidFill>
                      <a:srgbClr val="7A7A7A"/>
                    </a:solidFill>
                  </a:tcPr>
                </a:tc>
                <a:tc>
                  <a:txBody>
                    <a:bodyPr/>
                    <a:lstStyle>
                      <a:lvl1pPr marL="0" algn="l" defTabSz="914400" rtl="0" eaLnBrk="1" latinLnBrk="0" hangingPunct="1">
                        <a:defRPr sz="1800" b="1" kern="1200">
                          <a:solidFill>
                            <a:schemeClr val="tx1"/>
                          </a:solidFill>
                          <a:latin typeface="Tahoma"/>
                        </a:defRPr>
                      </a:lvl1pPr>
                      <a:lvl2pPr marL="457200" algn="l" defTabSz="914400" rtl="0" eaLnBrk="1" latinLnBrk="0" hangingPunct="1">
                        <a:defRPr sz="1800" b="1" kern="1200">
                          <a:solidFill>
                            <a:schemeClr val="tx1"/>
                          </a:solidFill>
                          <a:latin typeface="Tahoma"/>
                        </a:defRPr>
                      </a:lvl2pPr>
                      <a:lvl3pPr marL="914400" algn="l" defTabSz="914400" rtl="0" eaLnBrk="1" latinLnBrk="0" hangingPunct="1">
                        <a:defRPr sz="1800" b="1" kern="1200">
                          <a:solidFill>
                            <a:schemeClr val="tx1"/>
                          </a:solidFill>
                          <a:latin typeface="Tahoma"/>
                        </a:defRPr>
                      </a:lvl3pPr>
                      <a:lvl4pPr marL="1371600" algn="l" defTabSz="914400" rtl="0" eaLnBrk="1" latinLnBrk="0" hangingPunct="1">
                        <a:defRPr sz="1800" b="1" kern="1200">
                          <a:solidFill>
                            <a:schemeClr val="tx1"/>
                          </a:solidFill>
                          <a:latin typeface="Tahoma"/>
                        </a:defRPr>
                      </a:lvl4pPr>
                      <a:lvl5pPr marL="1828800" algn="l" defTabSz="914400" rtl="0" eaLnBrk="1" latinLnBrk="0" hangingPunct="1">
                        <a:defRPr sz="1800" b="1" kern="1200">
                          <a:solidFill>
                            <a:schemeClr val="tx1"/>
                          </a:solidFill>
                          <a:latin typeface="Tahoma"/>
                        </a:defRPr>
                      </a:lvl5pPr>
                      <a:lvl6pPr marL="2286000" algn="l" defTabSz="914400" rtl="0" eaLnBrk="1" latinLnBrk="0" hangingPunct="1">
                        <a:defRPr sz="1800" b="1" kern="1200">
                          <a:solidFill>
                            <a:schemeClr val="tx1"/>
                          </a:solidFill>
                          <a:latin typeface="Tahoma"/>
                        </a:defRPr>
                      </a:lvl6pPr>
                      <a:lvl7pPr marL="2743200" algn="l" defTabSz="914400" rtl="0" eaLnBrk="1" latinLnBrk="0" hangingPunct="1">
                        <a:defRPr sz="1800" b="1" kern="1200">
                          <a:solidFill>
                            <a:schemeClr val="tx1"/>
                          </a:solidFill>
                          <a:latin typeface="Tahoma"/>
                        </a:defRPr>
                      </a:lvl7pPr>
                      <a:lvl8pPr marL="3200400" algn="l" defTabSz="914400" rtl="0" eaLnBrk="1" latinLnBrk="0" hangingPunct="1">
                        <a:defRPr sz="1800" b="1" kern="1200">
                          <a:solidFill>
                            <a:schemeClr val="tx1"/>
                          </a:solidFill>
                          <a:latin typeface="Tahoma"/>
                        </a:defRPr>
                      </a:lvl8pPr>
                      <a:lvl9pPr marL="3657600" algn="l" defTabSz="914400" rtl="0" eaLnBrk="1" latinLnBrk="0" hangingPunct="1">
                        <a:defRPr sz="1800" b="1"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1" i="0" u="none" strike="noStrike" cap="none" normalizeH="0" baseline="0" dirty="0" smtClean="0">
                          <a:ln>
                            <a:noFill/>
                          </a:ln>
                          <a:solidFill>
                            <a:schemeClr val="tx1"/>
                          </a:solidFill>
                          <a:effectLst/>
                          <a:latin typeface="+mn-lt"/>
                        </a:rPr>
                        <a:t>RDA  Iron</a:t>
                      </a:r>
                      <a:endParaRPr kumimoji="0" lang="en-US" sz="2000" b="1" i="0" u="none" strike="noStrike" cap="none" normalizeH="0" baseline="0" dirty="0">
                        <a:ln>
                          <a:noFill/>
                        </a:ln>
                        <a:solidFill>
                          <a:schemeClr val="tx1"/>
                        </a:solidFill>
                        <a:effectLst/>
                        <a:latin typeface="+mn-lt"/>
                      </a:endParaRPr>
                    </a:p>
                  </a:txBody>
                  <a:tcPr horzOverflow="overflow">
                    <a:lnL w="12700" cap="flat" cmpd="sng" algn="ctr">
                      <a:solidFill>
                        <a:srgbClr val="7A7A7A"/>
                      </a:solidFill>
                      <a:prstDash val="solid"/>
                      <a:round/>
                      <a:headEnd type="none" w="med" len="med"/>
                      <a:tailEnd type="none" w="med" len="med"/>
                    </a:lnL>
                    <a:lnR w="12700" cap="flat" cmpd="sng" algn="ctr">
                      <a:solidFill>
                        <a:srgbClr val="7A7A7A"/>
                      </a:solidFill>
                      <a:prstDash val="solid"/>
                      <a:round/>
                      <a:headEnd type="none" w="med" len="med"/>
                      <a:tailEnd type="none" w="med" len="med"/>
                    </a:lnR>
                    <a:lnT w="12700" cap="flat" cmpd="sng" algn="ctr">
                      <a:solidFill>
                        <a:srgbClr val="7A7A7A"/>
                      </a:solidFill>
                      <a:prstDash val="solid"/>
                      <a:round/>
                      <a:headEnd type="none" w="med" len="med"/>
                      <a:tailEnd type="none" w="med" len="med"/>
                    </a:lnT>
                    <a:lnB w="12700" cap="flat" cmpd="sng" algn="ctr">
                      <a:solidFill>
                        <a:srgbClr val="7A7A7A"/>
                      </a:solidFill>
                      <a:prstDash val="solid"/>
                      <a:round/>
                      <a:headEnd type="none" w="med" len="med"/>
                      <a:tailEnd type="none" w="med" len="med"/>
                    </a:lnB>
                    <a:lnTlToBr w="12700" cmpd="sng">
                      <a:noFill/>
                      <a:prstDash val="solid"/>
                    </a:lnTlToBr>
                    <a:lnBlToTr w="12700" cmpd="sng">
                      <a:noFill/>
                      <a:prstDash val="solid"/>
                    </a:lnBlToTr>
                    <a:solidFill>
                      <a:srgbClr val="7A7A7A"/>
                    </a:solidFill>
                  </a:tcPr>
                </a:tc>
              </a:tr>
              <a:tr h="504369">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lang="en-IN" sz="2000" b="1" dirty="0">
                          <a:solidFill>
                            <a:schemeClr val="bg1"/>
                          </a:solidFill>
                        </a:rPr>
                        <a:t>Adult male</a:t>
                      </a:r>
                      <a:endParaRPr kumimoji="0" lang="en-US" sz="2000" b="1" i="0" u="none" strike="noStrike" cap="none" normalizeH="0" baseline="0" dirty="0">
                        <a:ln>
                          <a:noFill/>
                        </a:ln>
                        <a:solidFill>
                          <a:schemeClr val="bg1"/>
                        </a:solidFill>
                        <a:effectLst/>
                        <a:latin typeface="+mn-lt"/>
                      </a:endParaRPr>
                    </a:p>
                  </a:txBody>
                  <a:tcPr horzOverflow="overflow">
                    <a:lnL w="12700" cap="flat" cmpd="sng" algn="ctr">
                      <a:solidFill>
                        <a:srgbClr val="7A7A7A"/>
                      </a:solidFill>
                      <a:prstDash val="solid"/>
                      <a:round/>
                      <a:headEnd type="none" w="med" len="med"/>
                      <a:tailEnd type="none" w="med" len="med"/>
                    </a:lnL>
                    <a:lnR w="12700" cap="flat" cmpd="sng" algn="ctr">
                      <a:solidFill>
                        <a:srgbClr val="7A7A7A"/>
                      </a:solidFill>
                      <a:prstDash val="solid"/>
                      <a:round/>
                      <a:headEnd type="none" w="med" len="med"/>
                      <a:tailEnd type="none" w="med" len="med"/>
                    </a:lnR>
                    <a:lnT w="12700" cap="flat" cmpd="sng" algn="ctr">
                      <a:solidFill>
                        <a:srgbClr val="7A7A7A"/>
                      </a:solidFill>
                      <a:prstDash val="solid"/>
                      <a:round/>
                      <a:headEnd type="none" w="med" len="med"/>
                      <a:tailEnd type="none" w="med" len="med"/>
                    </a:lnT>
                    <a:lnB w="12700" cap="flat" cmpd="sng" algn="ctr">
                      <a:solidFill>
                        <a:srgbClr val="7A7A7A"/>
                      </a:solidFill>
                      <a:prstDash val="solid"/>
                      <a:round/>
                      <a:headEnd type="none" w="med" len="med"/>
                      <a:tailEnd type="none" w="med" len="med"/>
                    </a:lnB>
                    <a:lnTlToBr w="12700" cmpd="sng">
                      <a:noFill/>
                      <a:prstDash val="solid"/>
                    </a:lnTlToBr>
                    <a:lnBlToTr w="12700" cmpd="sng">
                      <a:noFill/>
                      <a:prstDash val="solid"/>
                    </a:lnBlToTr>
                    <a:solidFill>
                      <a:srgbClr val="7A7A7A">
                        <a:tint val="20000"/>
                      </a:srgb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itchFamily="34" charset="0"/>
                        <a:buNone/>
                        <a:tabLst/>
                        <a:defRPr/>
                      </a:pPr>
                      <a:r>
                        <a:rPr lang="en-IN" sz="2000" b="1" dirty="0">
                          <a:solidFill>
                            <a:schemeClr val="bg1"/>
                          </a:solidFill>
                        </a:rPr>
                        <a:t>17 mg</a:t>
                      </a:r>
                    </a:p>
                  </a:txBody>
                  <a:tcPr horzOverflow="overflow">
                    <a:lnL w="12700" cap="flat" cmpd="sng" algn="ctr">
                      <a:solidFill>
                        <a:srgbClr val="7A7A7A"/>
                      </a:solidFill>
                      <a:prstDash val="solid"/>
                      <a:round/>
                      <a:headEnd type="none" w="med" len="med"/>
                      <a:tailEnd type="none" w="med" len="med"/>
                    </a:lnL>
                    <a:lnR w="12700" cap="flat" cmpd="sng" algn="ctr">
                      <a:solidFill>
                        <a:srgbClr val="7A7A7A"/>
                      </a:solidFill>
                      <a:prstDash val="solid"/>
                      <a:round/>
                      <a:headEnd type="none" w="med" len="med"/>
                      <a:tailEnd type="none" w="med" len="med"/>
                    </a:lnR>
                    <a:lnT w="12700" cap="flat" cmpd="sng" algn="ctr">
                      <a:solidFill>
                        <a:srgbClr val="7A7A7A"/>
                      </a:solidFill>
                      <a:prstDash val="solid"/>
                      <a:round/>
                      <a:headEnd type="none" w="med" len="med"/>
                      <a:tailEnd type="none" w="med" len="med"/>
                    </a:lnT>
                    <a:lnB w="12700" cap="flat" cmpd="sng" algn="ctr">
                      <a:solidFill>
                        <a:srgbClr val="7A7A7A"/>
                      </a:solidFill>
                      <a:prstDash val="solid"/>
                      <a:round/>
                      <a:headEnd type="none" w="med" len="med"/>
                      <a:tailEnd type="none" w="med" len="med"/>
                    </a:lnB>
                    <a:lnTlToBr w="12700" cmpd="sng">
                      <a:noFill/>
                      <a:prstDash val="solid"/>
                    </a:lnTlToBr>
                    <a:lnBlToTr w="12700" cmpd="sng">
                      <a:noFill/>
                      <a:prstDash val="solid"/>
                    </a:lnBlToTr>
                    <a:solidFill>
                      <a:srgbClr val="7A7A7A">
                        <a:tint val="20000"/>
                      </a:srgbClr>
                    </a:solidFill>
                  </a:tcPr>
                </a:tc>
              </a:tr>
              <a:tr h="504369">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lang="en-IN" sz="2000" b="1" dirty="0">
                          <a:solidFill>
                            <a:schemeClr val="bg1"/>
                          </a:solidFill>
                        </a:rPr>
                        <a:t>Adult female (Non-pregnant)</a:t>
                      </a:r>
                      <a:endParaRPr kumimoji="0" lang="en-US" sz="2000" b="1" i="0" u="none" strike="noStrike" cap="none" normalizeH="0" baseline="0" dirty="0">
                        <a:ln>
                          <a:noFill/>
                        </a:ln>
                        <a:solidFill>
                          <a:schemeClr val="bg1"/>
                        </a:solidFill>
                        <a:effectLst/>
                        <a:latin typeface="+mn-lt"/>
                      </a:endParaRPr>
                    </a:p>
                  </a:txBody>
                  <a:tcPr horzOverflow="overflow">
                    <a:lnL w="12700" cap="flat" cmpd="sng" algn="ctr">
                      <a:solidFill>
                        <a:srgbClr val="7A7A7A"/>
                      </a:solidFill>
                      <a:prstDash val="solid"/>
                      <a:round/>
                      <a:headEnd type="none" w="med" len="med"/>
                      <a:tailEnd type="none" w="med" len="med"/>
                    </a:lnL>
                    <a:lnR w="12700" cap="flat" cmpd="sng" algn="ctr">
                      <a:solidFill>
                        <a:srgbClr val="7A7A7A"/>
                      </a:solidFill>
                      <a:prstDash val="solid"/>
                      <a:round/>
                      <a:headEnd type="none" w="med" len="med"/>
                      <a:tailEnd type="none" w="med" len="med"/>
                    </a:lnR>
                    <a:lnT w="12700" cap="flat" cmpd="sng" algn="ctr">
                      <a:solidFill>
                        <a:srgbClr val="7A7A7A"/>
                      </a:solidFill>
                      <a:prstDash val="solid"/>
                      <a:round/>
                      <a:headEnd type="none" w="med" len="med"/>
                      <a:tailEnd type="none" w="med" len="med"/>
                    </a:lnT>
                    <a:lnB w="12700" cap="flat" cmpd="sng" algn="ctr">
                      <a:solidFill>
                        <a:srgbClr val="7A7A7A"/>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lang="en-IN" sz="2000" b="1" dirty="0">
                          <a:solidFill>
                            <a:schemeClr val="bg1"/>
                          </a:solidFill>
                        </a:rPr>
                        <a:t>21 mg</a:t>
                      </a:r>
                      <a:endParaRPr kumimoji="0" lang="en-US" sz="2000" b="1" i="0" u="none" strike="noStrike" cap="none" normalizeH="0" baseline="0" dirty="0">
                        <a:ln>
                          <a:noFill/>
                        </a:ln>
                        <a:solidFill>
                          <a:schemeClr val="bg1"/>
                        </a:solidFill>
                        <a:effectLst/>
                        <a:latin typeface="+mn-lt"/>
                      </a:endParaRPr>
                    </a:p>
                  </a:txBody>
                  <a:tcPr horzOverflow="overflow">
                    <a:lnL w="12700" cap="flat" cmpd="sng" algn="ctr">
                      <a:solidFill>
                        <a:srgbClr val="7A7A7A"/>
                      </a:solidFill>
                      <a:prstDash val="solid"/>
                      <a:round/>
                      <a:headEnd type="none" w="med" len="med"/>
                      <a:tailEnd type="none" w="med" len="med"/>
                    </a:lnL>
                    <a:lnR w="12700" cap="flat" cmpd="sng" algn="ctr">
                      <a:solidFill>
                        <a:srgbClr val="7A7A7A"/>
                      </a:solidFill>
                      <a:prstDash val="solid"/>
                      <a:round/>
                      <a:headEnd type="none" w="med" len="med"/>
                      <a:tailEnd type="none" w="med" len="med"/>
                    </a:lnR>
                    <a:lnT w="12700" cap="flat" cmpd="sng" algn="ctr">
                      <a:solidFill>
                        <a:srgbClr val="7A7A7A"/>
                      </a:solidFill>
                      <a:prstDash val="solid"/>
                      <a:round/>
                      <a:headEnd type="none" w="med" len="med"/>
                      <a:tailEnd type="none" w="med" len="med"/>
                    </a:lnT>
                    <a:lnB w="12700" cap="flat" cmpd="sng" algn="ctr">
                      <a:solidFill>
                        <a:srgbClr val="7A7A7A"/>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9909">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lang="en-IN" sz="2000" b="1" dirty="0">
                          <a:solidFill>
                            <a:schemeClr val="bg1"/>
                          </a:solidFill>
                        </a:rPr>
                        <a:t>Pregnant</a:t>
                      </a:r>
                      <a:r>
                        <a:rPr lang="en-IN" sz="2000" b="1" baseline="0" dirty="0">
                          <a:solidFill>
                            <a:schemeClr val="bg1"/>
                          </a:solidFill>
                        </a:rPr>
                        <a:t> female</a:t>
                      </a:r>
                      <a:endParaRPr kumimoji="0" lang="en-US" sz="2000" b="1" i="0" u="none" strike="noStrike" cap="none" normalizeH="0" baseline="0" dirty="0">
                        <a:ln>
                          <a:noFill/>
                        </a:ln>
                        <a:solidFill>
                          <a:schemeClr val="bg1"/>
                        </a:solidFill>
                        <a:effectLst/>
                        <a:latin typeface="+mn-lt"/>
                      </a:endParaRPr>
                    </a:p>
                  </a:txBody>
                  <a:tcPr horzOverflow="overflow">
                    <a:lnL w="12700" cap="flat" cmpd="sng" algn="ctr">
                      <a:solidFill>
                        <a:srgbClr val="7A7A7A"/>
                      </a:solidFill>
                      <a:prstDash val="solid"/>
                      <a:round/>
                      <a:headEnd type="none" w="med" len="med"/>
                      <a:tailEnd type="none" w="med" len="med"/>
                    </a:lnL>
                    <a:lnR w="12700" cap="flat" cmpd="sng" algn="ctr">
                      <a:solidFill>
                        <a:srgbClr val="7A7A7A"/>
                      </a:solidFill>
                      <a:prstDash val="solid"/>
                      <a:round/>
                      <a:headEnd type="none" w="med" len="med"/>
                      <a:tailEnd type="none" w="med" len="med"/>
                    </a:lnR>
                    <a:lnT w="12700" cap="flat" cmpd="sng" algn="ctr">
                      <a:solidFill>
                        <a:srgbClr val="7A7A7A"/>
                      </a:solidFill>
                      <a:prstDash val="solid"/>
                      <a:round/>
                      <a:headEnd type="none" w="med" len="med"/>
                      <a:tailEnd type="none" w="med" len="med"/>
                    </a:lnT>
                    <a:lnB w="12700" cap="flat" cmpd="sng" algn="ctr">
                      <a:solidFill>
                        <a:srgbClr val="7A7A7A"/>
                      </a:solidFill>
                      <a:prstDash val="solid"/>
                      <a:round/>
                      <a:headEnd type="none" w="med" len="med"/>
                      <a:tailEnd type="none" w="med" len="med"/>
                    </a:lnB>
                    <a:lnTlToBr w="12700" cmpd="sng">
                      <a:noFill/>
                      <a:prstDash val="solid"/>
                    </a:lnTlToBr>
                    <a:lnBlToTr w="12700" cmpd="sng">
                      <a:noFill/>
                      <a:prstDash val="solid"/>
                    </a:lnBlToTr>
                    <a:solidFill>
                      <a:srgbClr val="7A7A7A">
                        <a:tint val="20000"/>
                      </a:srgb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IN" sz="2000" b="1" dirty="0">
                          <a:solidFill>
                            <a:schemeClr val="bg1"/>
                          </a:solidFill>
                        </a:rPr>
                        <a:t>35 mg</a:t>
                      </a:r>
                    </a:p>
                  </a:txBody>
                  <a:tcPr horzOverflow="overflow">
                    <a:lnL w="12700" cap="flat" cmpd="sng" algn="ctr">
                      <a:solidFill>
                        <a:srgbClr val="7A7A7A"/>
                      </a:solidFill>
                      <a:prstDash val="solid"/>
                      <a:round/>
                      <a:headEnd type="none" w="med" len="med"/>
                      <a:tailEnd type="none" w="med" len="med"/>
                    </a:lnL>
                    <a:lnR w="12700" cap="flat" cmpd="sng" algn="ctr">
                      <a:solidFill>
                        <a:srgbClr val="7A7A7A"/>
                      </a:solidFill>
                      <a:prstDash val="solid"/>
                      <a:round/>
                      <a:headEnd type="none" w="med" len="med"/>
                      <a:tailEnd type="none" w="med" len="med"/>
                    </a:lnR>
                    <a:lnT w="12700" cap="flat" cmpd="sng" algn="ctr">
                      <a:solidFill>
                        <a:srgbClr val="7A7A7A"/>
                      </a:solidFill>
                      <a:prstDash val="solid"/>
                      <a:round/>
                      <a:headEnd type="none" w="med" len="med"/>
                      <a:tailEnd type="none" w="med" len="med"/>
                    </a:lnT>
                    <a:lnB w="12700" cap="flat" cmpd="sng" algn="ctr">
                      <a:solidFill>
                        <a:srgbClr val="7A7A7A"/>
                      </a:solidFill>
                      <a:prstDash val="solid"/>
                      <a:round/>
                      <a:headEnd type="none" w="med" len="med"/>
                      <a:tailEnd type="none" w="med" len="med"/>
                    </a:lnB>
                    <a:lnTlToBr w="12700" cmpd="sng">
                      <a:noFill/>
                      <a:prstDash val="solid"/>
                    </a:lnTlToBr>
                    <a:lnBlToTr w="12700" cmpd="sng">
                      <a:noFill/>
                      <a:prstDash val="solid"/>
                    </a:lnBlToTr>
                    <a:solidFill>
                      <a:srgbClr val="7A7A7A">
                        <a:tint val="20000"/>
                      </a:srgbClr>
                    </a:solidFill>
                  </a:tcPr>
                </a:tc>
              </a:tr>
              <a:tr h="504369">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lang="en-IN" sz="2000" b="1" dirty="0">
                          <a:solidFill>
                            <a:schemeClr val="bg1"/>
                          </a:solidFill>
                        </a:rPr>
                        <a:t>Lactation</a:t>
                      </a:r>
                      <a:endParaRPr kumimoji="0" lang="en-US" sz="2000" b="1" i="0" u="none" strike="noStrike" cap="none" normalizeH="0" baseline="0" dirty="0">
                        <a:ln>
                          <a:noFill/>
                        </a:ln>
                        <a:solidFill>
                          <a:schemeClr val="bg1"/>
                        </a:solidFill>
                        <a:effectLst/>
                        <a:latin typeface="+mn-lt"/>
                      </a:endParaRPr>
                    </a:p>
                  </a:txBody>
                  <a:tcPr horzOverflow="overflow">
                    <a:lnL w="12700" cap="flat" cmpd="sng" algn="ctr">
                      <a:solidFill>
                        <a:srgbClr val="7A7A7A"/>
                      </a:solidFill>
                      <a:prstDash val="solid"/>
                      <a:round/>
                      <a:headEnd type="none" w="med" len="med"/>
                      <a:tailEnd type="none" w="med" len="med"/>
                    </a:lnL>
                    <a:lnR w="12700" cap="flat" cmpd="sng" algn="ctr">
                      <a:solidFill>
                        <a:srgbClr val="7A7A7A"/>
                      </a:solidFill>
                      <a:prstDash val="solid"/>
                      <a:round/>
                      <a:headEnd type="none" w="med" len="med"/>
                      <a:tailEnd type="none" w="med" len="med"/>
                    </a:lnR>
                    <a:lnT w="12700" cap="flat" cmpd="sng" algn="ctr">
                      <a:solidFill>
                        <a:srgbClr val="7A7A7A"/>
                      </a:solidFill>
                      <a:prstDash val="solid"/>
                      <a:round/>
                      <a:headEnd type="none" w="med" len="med"/>
                      <a:tailEnd type="none" w="med" len="med"/>
                    </a:lnT>
                    <a:lnB w="12700" cap="flat" cmpd="sng" algn="ctr">
                      <a:solidFill>
                        <a:srgbClr val="7A7A7A"/>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IN" sz="2000" b="1" dirty="0">
                          <a:solidFill>
                            <a:schemeClr val="bg1"/>
                          </a:solidFill>
                        </a:rPr>
                        <a:t>25 mg</a:t>
                      </a:r>
                    </a:p>
                  </a:txBody>
                  <a:tcPr horzOverflow="overflow">
                    <a:lnL w="12700" cap="flat" cmpd="sng" algn="ctr">
                      <a:solidFill>
                        <a:srgbClr val="7A7A7A"/>
                      </a:solidFill>
                      <a:prstDash val="solid"/>
                      <a:round/>
                      <a:headEnd type="none" w="med" len="med"/>
                      <a:tailEnd type="none" w="med" len="med"/>
                    </a:lnL>
                    <a:lnR w="12700" cap="flat" cmpd="sng" algn="ctr">
                      <a:solidFill>
                        <a:srgbClr val="7A7A7A"/>
                      </a:solidFill>
                      <a:prstDash val="solid"/>
                      <a:round/>
                      <a:headEnd type="none" w="med" len="med"/>
                      <a:tailEnd type="none" w="med" len="med"/>
                    </a:lnR>
                    <a:lnT w="12700" cap="flat" cmpd="sng" algn="ctr">
                      <a:solidFill>
                        <a:srgbClr val="7A7A7A"/>
                      </a:solidFill>
                      <a:prstDash val="solid"/>
                      <a:round/>
                      <a:headEnd type="none" w="med" len="med"/>
                      <a:tailEnd type="none" w="med" len="med"/>
                    </a:lnT>
                    <a:lnB w="12700" cap="flat" cmpd="sng" algn="ctr">
                      <a:solidFill>
                        <a:srgbClr val="7A7A7A"/>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7" name="TextBox 6"/>
          <p:cNvSpPr txBox="1"/>
          <p:nvPr/>
        </p:nvSpPr>
        <p:spPr>
          <a:xfrm>
            <a:off x="1043608" y="2708920"/>
            <a:ext cx="4410182" cy="461665"/>
          </a:xfrm>
          <a:prstGeom prst="rect">
            <a:avLst/>
          </a:prstGeom>
          <a:noFill/>
        </p:spPr>
        <p:txBody>
          <a:bodyPr wrap="none" rtlCol="0">
            <a:spAutoFit/>
          </a:bodyPr>
          <a:lstStyle/>
          <a:p>
            <a:r>
              <a:rPr lang="en-IN" sz="2400" b="1" dirty="0" smtClean="0"/>
              <a:t>ICMR Recommendations 2009</a:t>
            </a:r>
            <a:endParaRPr lang="en-IN" sz="2400" b="1" dirty="0"/>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8" name="Slide Number Placeholder 7"/>
          <p:cNvSpPr>
            <a:spLocks noGrp="1"/>
          </p:cNvSpPr>
          <p:nvPr>
            <p:ph type="sldNum" sz="quarter" idx="12"/>
          </p:nvPr>
        </p:nvSpPr>
        <p:spPr/>
        <p:txBody>
          <a:bodyPr/>
          <a:lstStyle/>
          <a:p>
            <a:fld id="{6D22F896-40B5-4ADD-8801-0D06FADFA095}" type="slidenum">
              <a:rPr lang="en-US" smtClean="0">
                <a:solidFill>
                  <a:prstClr val="white">
                    <a:tint val="75000"/>
                  </a:prstClr>
                </a:solidFill>
              </a:rPr>
              <a:pPr/>
              <a:t>58</a:t>
            </a:fld>
            <a:endParaRPr lang="en-US" dirty="0">
              <a:solidFill>
                <a:prstClr val="white">
                  <a:tint val="75000"/>
                </a:prst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404769973"/>
              </p:ext>
            </p:extLst>
          </p:nvPr>
        </p:nvGraphicFramePr>
        <p:xfrm>
          <a:off x="179512" y="4509120"/>
          <a:ext cx="6336704" cy="2229295"/>
        </p:xfrm>
        <a:graphic>
          <a:graphicData uri="http://schemas.openxmlformats.org/drawingml/2006/table">
            <a:tbl>
              <a:tblPr firstRow="1" bandRow="1"/>
              <a:tblGrid>
                <a:gridCol w="3168352"/>
                <a:gridCol w="3168352"/>
              </a:tblGrid>
              <a:tr h="343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50000"/>
                        </a:lnSpc>
                      </a:pPr>
                      <a:r>
                        <a:rPr lang="en-IN" sz="2400" dirty="0" smtClean="0"/>
                        <a:t>Age    ICMR</a:t>
                      </a:r>
                      <a:endParaRPr lang="en-IN" sz="2400" dirty="0">
                        <a:solidFill>
                          <a:schemeClr val="tx1"/>
                        </a:solidFill>
                      </a:endParaRPr>
                    </a:p>
                  </a:txBody>
                  <a:tcPr>
                    <a:lnL w="12700" cmpd="sng">
                      <a:solidFill>
                        <a:srgbClr val="7A7A7A"/>
                      </a:solidFill>
                    </a:lnL>
                    <a:lnR>
                      <a:noFill/>
                    </a:lnR>
                    <a:lnT w="12700" cmpd="sng">
                      <a:solidFill>
                        <a:srgbClr val="7A7A7A"/>
                      </a:solidFill>
                    </a:lnT>
                    <a:lnB w="12700" cmpd="sng">
                      <a:solidFill>
                        <a:srgbClr val="7A7A7A"/>
                      </a:solidFill>
                    </a:lnB>
                    <a:lnTlToBr w="12700" cmpd="sng">
                      <a:noFill/>
                      <a:prstDash val="solid"/>
                    </a:lnTlToBr>
                    <a:lnBlToTr w="12700" cmpd="sng">
                      <a:noFill/>
                      <a:prstDash val="solid"/>
                    </a:lnBlToTr>
                    <a:solidFill>
                      <a:srgbClr val="7A7A7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50000"/>
                        </a:lnSpc>
                      </a:pPr>
                      <a:r>
                        <a:rPr lang="en-IN" sz="2400" dirty="0"/>
                        <a:t>RDA</a:t>
                      </a:r>
                      <a:r>
                        <a:rPr lang="en-IN" sz="2400" dirty="0" smtClean="0"/>
                        <a:t>*   Folic Acid</a:t>
                      </a:r>
                      <a:endParaRPr lang="en-IN" sz="2400" dirty="0">
                        <a:solidFill>
                          <a:schemeClr val="tx1"/>
                        </a:solidFill>
                      </a:endParaRPr>
                    </a:p>
                  </a:txBody>
                  <a:tcPr>
                    <a:lnL>
                      <a:noFill/>
                    </a:lnL>
                    <a:lnR w="12700" cmpd="sng">
                      <a:solidFill>
                        <a:srgbClr val="7A7A7A"/>
                      </a:solidFill>
                    </a:lnR>
                    <a:lnT w="12700" cmpd="sng">
                      <a:solidFill>
                        <a:srgbClr val="7A7A7A"/>
                      </a:solidFill>
                    </a:lnT>
                    <a:lnB w="12700" cmpd="sng">
                      <a:solidFill>
                        <a:srgbClr val="7A7A7A"/>
                      </a:solidFill>
                    </a:lnB>
                    <a:lnTlToBr w="12700" cmpd="sng">
                      <a:noFill/>
                      <a:prstDash val="solid"/>
                    </a:lnTlToBr>
                    <a:lnBlToTr w="12700" cmpd="sng">
                      <a:noFill/>
                      <a:prstDash val="solid"/>
                    </a:lnBlToTr>
                    <a:solidFill>
                      <a:srgbClr val="7A7A7A"/>
                    </a:solidFill>
                  </a:tcPr>
                </a:tc>
              </a:tr>
              <a:tr h="343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50000"/>
                        </a:lnSpc>
                      </a:pPr>
                      <a:r>
                        <a:rPr lang="en-IN" sz="2000" dirty="0"/>
                        <a:t>Adult female</a:t>
                      </a:r>
                    </a:p>
                  </a:txBody>
                  <a:tcPr>
                    <a:lnL w="12700" cmpd="sng">
                      <a:solidFill>
                        <a:srgbClr val="7A7A7A"/>
                      </a:solidFill>
                    </a:lnL>
                    <a:lnR>
                      <a:noFill/>
                    </a:lnR>
                    <a:lnT w="12700" cap="flat" cmpd="sng" algn="ctr">
                      <a:solidFill>
                        <a:srgbClr val="7A7A7A"/>
                      </a:solidFill>
                      <a:prstDash val="solid"/>
                      <a:round/>
                      <a:headEnd type="none" w="med" len="med"/>
                      <a:tailEnd type="none" w="med" len="med"/>
                    </a:lnT>
                    <a:lnB w="12700" cmpd="sng">
                      <a:solidFill>
                        <a:srgbClr val="7A7A7A"/>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50000"/>
                        </a:lnSpc>
                      </a:pPr>
                      <a:r>
                        <a:rPr lang="en-IN" sz="2000" dirty="0"/>
                        <a:t>200 mcg/d</a:t>
                      </a:r>
                    </a:p>
                  </a:txBody>
                  <a:tcPr>
                    <a:lnL>
                      <a:noFill/>
                    </a:lnL>
                    <a:lnR w="12700" cmpd="sng">
                      <a:solidFill>
                        <a:srgbClr val="7A7A7A"/>
                      </a:solidFill>
                    </a:lnR>
                    <a:lnT w="12700" cap="flat" cmpd="sng" algn="ctr">
                      <a:solidFill>
                        <a:srgbClr val="7A7A7A"/>
                      </a:solidFill>
                      <a:prstDash val="solid"/>
                      <a:round/>
                      <a:headEnd type="none" w="med" len="med"/>
                      <a:tailEnd type="none" w="med" len="med"/>
                    </a:lnT>
                    <a:lnB w="12700" cmpd="sng">
                      <a:solidFill>
                        <a:srgbClr val="7A7A7A"/>
                      </a:solidFill>
                    </a:lnB>
                    <a:lnTlToBr w="12700" cmpd="sng">
                      <a:noFill/>
                      <a:prstDash val="solid"/>
                    </a:lnTlToBr>
                    <a:lnBlToTr w="12700" cmpd="sng">
                      <a:noFill/>
                      <a:prstDash val="solid"/>
                    </a:lnBlToTr>
                    <a:solidFill>
                      <a:srgbClr val="FFFFFF"/>
                    </a:solidFill>
                  </a:tcPr>
                </a:tc>
              </a:tr>
              <a:tr h="343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50000"/>
                        </a:lnSpc>
                      </a:pPr>
                      <a:r>
                        <a:rPr lang="en-IN" sz="2000" b="1" dirty="0">
                          <a:solidFill>
                            <a:srgbClr val="0070C0"/>
                          </a:solidFill>
                        </a:rPr>
                        <a:t>Pregnant</a:t>
                      </a:r>
                    </a:p>
                  </a:txBody>
                  <a:tcPr>
                    <a:lnL w="12700" cmpd="sng">
                      <a:solidFill>
                        <a:srgbClr val="7A7A7A"/>
                      </a:solidFill>
                    </a:lnL>
                    <a:lnR>
                      <a:noFill/>
                    </a:lnR>
                    <a:lnT w="12700" cmpd="sng">
                      <a:solidFill>
                        <a:srgbClr val="7A7A7A"/>
                      </a:solidFill>
                    </a:lnT>
                    <a:lnB w="12700" cmpd="sng">
                      <a:solidFill>
                        <a:srgbClr val="7A7A7A"/>
                      </a:solidFill>
                    </a:lnB>
                    <a:lnTlToBr w="12700" cmpd="sng">
                      <a:noFill/>
                      <a:prstDash val="solid"/>
                    </a:lnTlToBr>
                    <a:lnBlToTr w="12700" cmpd="sng">
                      <a:noFill/>
                      <a:prstDash val="solid"/>
                    </a:lnBlToTr>
                    <a:solidFill>
                      <a:srgbClr val="7A7A7A">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50000"/>
                        </a:lnSpc>
                      </a:pPr>
                      <a:r>
                        <a:rPr lang="en-IN" sz="2000" b="1" dirty="0">
                          <a:solidFill>
                            <a:srgbClr val="0070C0"/>
                          </a:solidFill>
                        </a:rPr>
                        <a:t>500 mcg/d</a:t>
                      </a:r>
                    </a:p>
                  </a:txBody>
                  <a:tcPr>
                    <a:lnL>
                      <a:noFill/>
                    </a:lnL>
                    <a:lnR w="12700" cmpd="sng">
                      <a:solidFill>
                        <a:srgbClr val="7A7A7A"/>
                      </a:solidFill>
                    </a:lnR>
                    <a:lnT w="12700" cmpd="sng">
                      <a:solidFill>
                        <a:srgbClr val="7A7A7A"/>
                      </a:solidFill>
                    </a:lnT>
                    <a:lnB w="12700" cmpd="sng">
                      <a:solidFill>
                        <a:srgbClr val="7A7A7A"/>
                      </a:solidFill>
                    </a:lnB>
                    <a:lnTlToBr w="12700" cmpd="sng">
                      <a:noFill/>
                      <a:prstDash val="solid"/>
                    </a:lnTlToBr>
                    <a:lnBlToTr w="12700" cmpd="sng">
                      <a:noFill/>
                      <a:prstDash val="solid"/>
                    </a:lnBlToTr>
                    <a:solidFill>
                      <a:srgbClr val="7A7A7A">
                        <a:tint val="20000"/>
                      </a:srgbClr>
                    </a:solidFill>
                  </a:tcPr>
                </a:tc>
              </a:tr>
              <a:tr h="343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50000"/>
                        </a:lnSpc>
                      </a:pPr>
                      <a:r>
                        <a:rPr lang="en-IN" sz="2000" b="1" dirty="0">
                          <a:solidFill>
                            <a:srgbClr val="0070C0"/>
                          </a:solidFill>
                        </a:rPr>
                        <a:t>Lactation</a:t>
                      </a:r>
                    </a:p>
                  </a:txBody>
                  <a:tcPr>
                    <a:lnL w="12700" cmpd="sng">
                      <a:solidFill>
                        <a:srgbClr val="7A7A7A"/>
                      </a:solidFill>
                    </a:lnL>
                    <a:lnR>
                      <a:noFill/>
                    </a:lnR>
                    <a:lnT w="12700" cmpd="sng">
                      <a:solidFill>
                        <a:srgbClr val="7A7A7A"/>
                      </a:solidFill>
                    </a:lnT>
                    <a:lnB w="12700" cmpd="sng">
                      <a:solidFill>
                        <a:srgbClr val="7A7A7A"/>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50000"/>
                        </a:lnSpc>
                      </a:pPr>
                      <a:r>
                        <a:rPr lang="en-IN" sz="2000" b="1" dirty="0">
                          <a:solidFill>
                            <a:srgbClr val="0070C0"/>
                          </a:solidFill>
                        </a:rPr>
                        <a:t>300 mcg/d</a:t>
                      </a:r>
                    </a:p>
                  </a:txBody>
                  <a:tcPr>
                    <a:lnL>
                      <a:noFill/>
                    </a:lnL>
                    <a:lnR w="12700" cmpd="sng">
                      <a:solidFill>
                        <a:srgbClr val="7A7A7A"/>
                      </a:solidFill>
                    </a:lnR>
                    <a:lnT w="12700" cmpd="sng">
                      <a:solidFill>
                        <a:srgbClr val="7A7A7A"/>
                      </a:solidFill>
                    </a:lnT>
                    <a:lnB w="12700" cmpd="sng">
                      <a:solidFill>
                        <a:srgbClr val="7A7A7A"/>
                      </a:solidFill>
                    </a:lnB>
                    <a:lnTlToBr w="12700" cmpd="sng">
                      <a:noFill/>
                      <a:prstDash val="solid"/>
                    </a:lnTlToBr>
                    <a:lnBlToTr w="12700" cmpd="sng">
                      <a:noFill/>
                      <a:prstDash val="solid"/>
                    </a:lnBlToTr>
                    <a:solidFill>
                      <a:srgbClr val="FFFFFF"/>
                    </a:solidFill>
                  </a:tcPr>
                </a:tc>
              </a:tr>
            </a:tbl>
          </a:graphicData>
        </a:graphic>
      </p:graphicFrame>
      <p:sp>
        <p:nvSpPr>
          <p:cNvPr id="10" name="TextBox 9"/>
          <p:cNvSpPr txBox="1"/>
          <p:nvPr/>
        </p:nvSpPr>
        <p:spPr>
          <a:xfrm>
            <a:off x="7308304" y="188640"/>
            <a:ext cx="452550" cy="6555641"/>
          </a:xfrm>
          <a:prstGeom prst="rect">
            <a:avLst/>
          </a:prstGeom>
          <a:solidFill>
            <a:schemeClr val="bg1"/>
          </a:solidFill>
        </p:spPr>
        <p:txBody>
          <a:bodyPr wrap="square" rtlCol="0">
            <a:spAutoFit/>
          </a:bodyPr>
          <a:lstStyle/>
          <a:p>
            <a:r>
              <a:rPr lang="en-IN" sz="2800" b="1" dirty="0" smtClean="0"/>
              <a:t>RECOMMENDATIONS</a:t>
            </a:r>
            <a:endParaRPr lang="en-IN" sz="2800" b="1" dirty="0"/>
          </a:p>
        </p:txBody>
      </p:sp>
    </p:spTree>
    <p:extLst>
      <p:ext uri="{BB962C8B-B14F-4D97-AF65-F5344CB8AC3E}">
        <p14:creationId xmlns:p14="http://schemas.microsoft.com/office/powerpoint/2010/main" val="16000950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2514600"/>
            <a:ext cx="8458200" cy="1676400"/>
          </a:xfrm>
        </p:spPr>
        <p:txBody>
          <a:bodyPr/>
          <a:lstStyle/>
          <a:p>
            <a:pPr algn="ctr"/>
            <a:r>
              <a:rPr lang="en-IN" sz="3600" dirty="0" smtClean="0">
                <a:latin typeface="Verdana" pitchFamily="34" charset="0"/>
                <a:ea typeface="Verdana" pitchFamily="34" charset="0"/>
                <a:cs typeface="Verdana" pitchFamily="34" charset="0"/>
              </a:rPr>
              <a:t>Clinical studies with </a:t>
            </a:r>
            <a:r>
              <a:rPr lang="en-IN" dirty="0" err="1" smtClean="0">
                <a:latin typeface="Verdana" pitchFamily="34" charset="0"/>
                <a:ea typeface="Verdana" pitchFamily="34" charset="0"/>
                <a:cs typeface="Verdana" pitchFamily="34" charset="0"/>
              </a:rPr>
              <a:t>S</a:t>
            </a:r>
            <a:r>
              <a:rPr lang="en-IN" sz="3600" dirty="0" err="1" smtClean="0">
                <a:latin typeface="Verdana" pitchFamily="34" charset="0"/>
                <a:ea typeface="Verdana" pitchFamily="34" charset="0"/>
                <a:cs typeface="Verdana" pitchFamily="34" charset="0"/>
              </a:rPr>
              <a:t>ucrester</a:t>
            </a:r>
            <a:r>
              <a:rPr lang="en-IN" sz="3600" dirty="0" smtClean="0">
                <a:latin typeface="Verdana" pitchFamily="34" charset="0"/>
                <a:ea typeface="Verdana" pitchFamily="34" charset="0"/>
                <a:cs typeface="Verdana" pitchFamily="34" charset="0"/>
              </a:rPr>
              <a:t> iron</a:t>
            </a:r>
            <a:endParaRPr lang="en-IN" sz="3600" dirty="0">
              <a:latin typeface="Verdana" pitchFamily="34" charset="0"/>
              <a:ea typeface="Verdana" pitchFamily="34" charset="0"/>
              <a:cs typeface="Verdana" pitchFamily="34" charset="0"/>
            </a:endParaRPr>
          </a:p>
        </p:txBody>
      </p:sp>
      <p:pic>
        <p:nvPicPr>
          <p:cNvPr id="2050" name="Picture 2" descr="D:\2017-18\Speedral\Images\dat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4137791"/>
            <a:ext cx="4048125" cy="2686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2017-18\Speedral\Images\82342d686391945e62ff17f451e157ed_clip-art-evidence-clipart-evidence-clipart_1500-1464.jpe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21021"/>
            <a:ext cx="2733227" cy="246062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59</a:t>
            </a:fld>
            <a:endParaRPr lang="en-US" dirty="0">
              <a:solidFill>
                <a:prstClr val="white">
                  <a:tint val="75000"/>
                </a:prstClr>
              </a:solidFill>
            </a:endParaRPr>
          </a:p>
        </p:txBody>
      </p:sp>
    </p:spTree>
    <p:extLst>
      <p:ext uri="{BB962C8B-B14F-4D97-AF65-F5344CB8AC3E}">
        <p14:creationId xmlns:p14="http://schemas.microsoft.com/office/powerpoint/2010/main" val="3024859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1938" y="2920587"/>
            <a:ext cx="5116530" cy="2062103"/>
          </a:xfrm>
          <a:prstGeom prst="rect">
            <a:avLst/>
          </a:prstGeom>
          <a:ln>
            <a:solidFill>
              <a:schemeClr val="tx1"/>
            </a:solidFill>
          </a:ln>
        </p:spPr>
        <p:txBody>
          <a:bodyPr wrap="square">
            <a:spAutoFit/>
          </a:bodyPr>
          <a:lstStyle/>
          <a:p>
            <a:r>
              <a:rPr lang="en-US" sz="3200" b="1" dirty="0" smtClean="0"/>
              <a:t>In </a:t>
            </a:r>
            <a:r>
              <a:rPr lang="en-US" sz="3200" b="1" dirty="0"/>
              <a:t>India, </a:t>
            </a:r>
            <a:r>
              <a:rPr lang="en-US" sz="3200" b="1" dirty="0" smtClean="0"/>
              <a:t>up </a:t>
            </a:r>
            <a:r>
              <a:rPr lang="en-US" sz="3200" b="1" dirty="0"/>
              <a:t>to 88% of pregnant and 74% of non-pregnant women </a:t>
            </a:r>
            <a:r>
              <a:rPr lang="en-US" sz="3200" b="1" dirty="0" smtClean="0"/>
              <a:t>have Iron Deficiency Anemia</a:t>
            </a:r>
            <a:endParaRPr lang="en-US" sz="3200" b="1" dirty="0"/>
          </a:p>
        </p:txBody>
      </p:sp>
      <p:sp>
        <p:nvSpPr>
          <p:cNvPr id="3" name="Rectangle 2"/>
          <p:cNvSpPr/>
          <p:nvPr/>
        </p:nvSpPr>
        <p:spPr>
          <a:xfrm>
            <a:off x="7308304" y="3628474"/>
            <a:ext cx="1234633" cy="646331"/>
          </a:xfrm>
          <a:prstGeom prst="rect">
            <a:avLst/>
          </a:prstGeom>
        </p:spPr>
        <p:txBody>
          <a:bodyPr wrap="none">
            <a:spAutoFit/>
          </a:bodyPr>
          <a:lstStyle/>
          <a:p>
            <a:r>
              <a:rPr lang="en-US" sz="3600" b="1" dirty="0"/>
              <a:t>WHO</a:t>
            </a:r>
          </a:p>
        </p:txBody>
      </p:sp>
      <p:sp>
        <p:nvSpPr>
          <p:cNvPr id="9" name="TextBox 8"/>
          <p:cNvSpPr txBox="1"/>
          <p:nvPr/>
        </p:nvSpPr>
        <p:spPr>
          <a:xfrm>
            <a:off x="1774487" y="908720"/>
            <a:ext cx="5990038" cy="769441"/>
          </a:xfrm>
          <a:prstGeom prst="rect">
            <a:avLst/>
          </a:prstGeom>
          <a:noFill/>
          <a:ln w="57150">
            <a:solidFill>
              <a:srgbClr val="C00000"/>
            </a:solidFill>
          </a:ln>
        </p:spPr>
        <p:txBody>
          <a:bodyPr wrap="none" rtlCol="0">
            <a:spAutoFit/>
          </a:bodyPr>
          <a:lstStyle/>
          <a:p>
            <a:r>
              <a:rPr lang="en-US" sz="4400" dirty="0" smtClean="0"/>
              <a:t>Iron Deficiency Anemia</a:t>
            </a:r>
            <a:endParaRPr lang="en-US" sz="4400" dirty="0"/>
          </a:p>
        </p:txBody>
      </p:sp>
      <p:pic>
        <p:nvPicPr>
          <p:cNvPr id="10" name="Picture 9" descr="humb image">
            <a:hlinkClick r:id="rId2" tooltip="historia icono png 4"/>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16141"/>
            <a:ext cx="1306943" cy="151954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12811901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227108"/>
            <a:ext cx="5688632" cy="4032605"/>
          </a:xfrm>
        </p:spPr>
        <p:txBody>
          <a:bodyPr>
            <a:noAutofit/>
          </a:bodyPr>
          <a:lstStyle/>
          <a:p>
            <a:r>
              <a:rPr lang="en-US" dirty="0" smtClean="0">
                <a:solidFill>
                  <a:schemeClr val="tx1"/>
                </a:solidFill>
              </a:rPr>
              <a:t>80 subjects, Iron deficiency without anemia </a:t>
            </a:r>
          </a:p>
          <a:p>
            <a:r>
              <a:rPr lang="en-US" dirty="0" smtClean="0">
                <a:solidFill>
                  <a:schemeClr val="tx1"/>
                </a:solidFill>
              </a:rPr>
              <a:t>12–14 </a:t>
            </a:r>
            <a:r>
              <a:rPr lang="en-US" dirty="0">
                <a:solidFill>
                  <a:schemeClr val="tx1"/>
                </a:solidFill>
              </a:rPr>
              <a:t>weeks of </a:t>
            </a:r>
            <a:r>
              <a:rPr lang="en-US" dirty="0" smtClean="0">
                <a:solidFill>
                  <a:schemeClr val="tx1"/>
                </a:solidFill>
              </a:rPr>
              <a:t>pregnancy to 6 weeks postpartum, given</a:t>
            </a:r>
          </a:p>
          <a:p>
            <a:pPr lvl="3"/>
            <a:r>
              <a:rPr lang="en-US" sz="2200" dirty="0" smtClean="0">
                <a:solidFill>
                  <a:schemeClr val="tx1"/>
                </a:solidFill>
              </a:rPr>
              <a:t>No iron</a:t>
            </a:r>
          </a:p>
          <a:p>
            <a:pPr lvl="3"/>
            <a:r>
              <a:rPr lang="en-US" sz="2200" dirty="0">
                <a:solidFill>
                  <a:schemeClr val="tx1"/>
                </a:solidFill>
              </a:rPr>
              <a:t>F</a:t>
            </a:r>
            <a:r>
              <a:rPr lang="en-US" sz="2200" dirty="0" smtClean="0">
                <a:solidFill>
                  <a:schemeClr val="tx1"/>
                </a:solidFill>
              </a:rPr>
              <a:t>errous </a:t>
            </a:r>
            <a:r>
              <a:rPr lang="en-US" sz="2200" dirty="0">
                <a:solidFill>
                  <a:schemeClr val="tx1"/>
                </a:solidFill>
              </a:rPr>
              <a:t>iron 30 </a:t>
            </a:r>
            <a:r>
              <a:rPr lang="en-US" sz="2200" dirty="0" smtClean="0">
                <a:solidFill>
                  <a:schemeClr val="tx1"/>
                </a:solidFill>
              </a:rPr>
              <a:t>mg/day</a:t>
            </a:r>
          </a:p>
          <a:p>
            <a:pPr lvl="3"/>
            <a:r>
              <a:rPr lang="en-US" sz="2200" dirty="0" err="1" smtClean="0">
                <a:solidFill>
                  <a:schemeClr val="tx1"/>
                </a:solidFill>
              </a:rPr>
              <a:t>Sucrosomial</a:t>
            </a:r>
            <a:r>
              <a:rPr lang="en-US" sz="2200" dirty="0" smtClean="0">
                <a:solidFill>
                  <a:schemeClr val="tx1"/>
                </a:solidFill>
              </a:rPr>
              <a:t> Iron </a:t>
            </a:r>
            <a:r>
              <a:rPr lang="en-US" sz="2200" dirty="0">
                <a:solidFill>
                  <a:schemeClr val="tx1"/>
                </a:solidFill>
              </a:rPr>
              <a:t>14 mg/day </a:t>
            </a:r>
            <a:r>
              <a:rPr lang="en-US" sz="2200" dirty="0" smtClean="0">
                <a:solidFill>
                  <a:schemeClr val="tx1"/>
                </a:solidFill>
              </a:rPr>
              <a:t>or </a:t>
            </a:r>
          </a:p>
          <a:p>
            <a:pPr lvl="3"/>
            <a:r>
              <a:rPr lang="en-US" sz="2200" dirty="0" smtClean="0">
                <a:solidFill>
                  <a:schemeClr val="tx1"/>
                </a:solidFill>
              </a:rPr>
              <a:t>Sucrosomial Iron </a:t>
            </a:r>
            <a:r>
              <a:rPr lang="en-US" sz="2200" dirty="0">
                <a:solidFill>
                  <a:schemeClr val="tx1"/>
                </a:solidFill>
              </a:rPr>
              <a:t>28 </a:t>
            </a:r>
            <a:r>
              <a:rPr lang="en-US" sz="2200" dirty="0" smtClean="0">
                <a:solidFill>
                  <a:schemeClr val="tx1"/>
                </a:solidFill>
              </a:rPr>
              <a:t>mg/day</a:t>
            </a:r>
          </a:p>
        </p:txBody>
      </p:sp>
      <p:sp>
        <p:nvSpPr>
          <p:cNvPr id="4" name="Rectangle 3"/>
          <p:cNvSpPr/>
          <p:nvPr/>
        </p:nvSpPr>
        <p:spPr>
          <a:xfrm>
            <a:off x="31509" y="890108"/>
            <a:ext cx="7884368" cy="646331"/>
          </a:xfrm>
          <a:prstGeom prst="rect">
            <a:avLst/>
          </a:prstGeom>
          <a:solidFill>
            <a:schemeClr val="bg1"/>
          </a:solidFill>
          <a:ln>
            <a:solidFill>
              <a:srgbClr val="FF0000"/>
            </a:solidFill>
          </a:ln>
        </p:spPr>
        <p:txBody>
          <a:bodyPr wrap="square">
            <a:spAutoFit/>
          </a:bodyPr>
          <a:lstStyle/>
          <a:p>
            <a:r>
              <a:rPr lang="en-US" sz="3600" dirty="0" smtClean="0"/>
              <a:t>   Safety and efficacy in pregnancy</a:t>
            </a:r>
            <a:endParaRPr lang="en-US" sz="3600" dirty="0"/>
          </a:p>
        </p:txBody>
      </p:sp>
      <p:pic>
        <p:nvPicPr>
          <p:cNvPr id="2" name="Picture 1"/>
          <p:cNvPicPr>
            <a:picLocks noChangeAspect="1"/>
          </p:cNvPicPr>
          <p:nvPr/>
        </p:nvPicPr>
        <p:blipFill>
          <a:blip r:embed="rId2"/>
          <a:stretch>
            <a:fillRect/>
          </a:stretch>
        </p:blipFill>
        <p:spPr>
          <a:xfrm>
            <a:off x="0" y="5805264"/>
            <a:ext cx="9144000" cy="908899"/>
          </a:xfrm>
          <a:prstGeom prst="rect">
            <a:avLst/>
          </a:prstGeom>
          <a:ln>
            <a:solidFill>
              <a:schemeClr val="tx1"/>
            </a:solidFill>
          </a:ln>
        </p:spPr>
      </p:pic>
      <p:sp>
        <p:nvSpPr>
          <p:cNvPr id="5" name="Round Single Corner Rectangle 4"/>
          <p:cNvSpPr/>
          <p:nvPr/>
        </p:nvSpPr>
        <p:spPr>
          <a:xfrm>
            <a:off x="7915877" y="558845"/>
            <a:ext cx="1228123" cy="66252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6490656" y="2492896"/>
            <a:ext cx="2376264" cy="2677656"/>
          </a:xfrm>
          <a:prstGeom prst="rect">
            <a:avLst/>
          </a:prstGeom>
          <a:solidFill>
            <a:schemeClr val="bg1"/>
          </a:solidFill>
        </p:spPr>
        <p:txBody>
          <a:bodyPr wrap="square" rtlCol="0">
            <a:spAutoFit/>
          </a:bodyPr>
          <a:lstStyle/>
          <a:p>
            <a:r>
              <a:rPr lang="en-IN" sz="2400" dirty="0" smtClean="0"/>
              <a:t>The SI-28 group showed higher </a:t>
            </a:r>
            <a:r>
              <a:rPr lang="en-IN" sz="2400" dirty="0" err="1" smtClean="0"/>
              <a:t>Hb</a:t>
            </a:r>
            <a:r>
              <a:rPr lang="en-IN" sz="2400" dirty="0"/>
              <a:t> </a:t>
            </a:r>
            <a:r>
              <a:rPr lang="en-IN" sz="2400" dirty="0" smtClean="0"/>
              <a:t>and Ferritin levels at 28 weeks and in the postpartum period </a:t>
            </a:r>
            <a:endParaRPr lang="en-IN" sz="2400" dirty="0"/>
          </a:p>
        </p:txBody>
      </p:sp>
      <p:sp>
        <p:nvSpPr>
          <p:cNvPr id="7" name="Date Placeholder 6"/>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60</a:t>
            </a:fld>
            <a:endParaRPr lang="en-US" dirty="0">
              <a:solidFill>
                <a:prstClr val="white">
                  <a:tint val="75000"/>
                </a:prstClr>
              </a:solidFill>
            </a:endParaRPr>
          </a:p>
        </p:txBody>
      </p:sp>
    </p:spTree>
    <p:extLst>
      <p:ext uri="{BB962C8B-B14F-4D97-AF65-F5344CB8AC3E}">
        <p14:creationId xmlns:p14="http://schemas.microsoft.com/office/powerpoint/2010/main" val="36423609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8455" y="2276873"/>
            <a:ext cx="4011617" cy="2304256"/>
          </a:xfrm>
        </p:spPr>
        <p:txBody>
          <a:bodyPr>
            <a:noAutofit/>
          </a:bodyPr>
          <a:lstStyle/>
          <a:p>
            <a:r>
              <a:rPr lang="en-US" dirty="0" smtClean="0">
                <a:solidFill>
                  <a:schemeClr val="tx1"/>
                </a:solidFill>
              </a:rPr>
              <a:t>148 </a:t>
            </a:r>
            <a:r>
              <a:rPr lang="en-US" dirty="0">
                <a:solidFill>
                  <a:schemeClr val="tx1"/>
                </a:solidFill>
              </a:rPr>
              <a:t>consecutive deliveries, 8 non-anemic women (mean </a:t>
            </a:r>
            <a:r>
              <a:rPr lang="en-US" dirty="0" err="1">
                <a:solidFill>
                  <a:schemeClr val="tx1"/>
                </a:solidFill>
              </a:rPr>
              <a:t>Hb</a:t>
            </a:r>
            <a:r>
              <a:rPr lang="en-US" dirty="0">
                <a:solidFill>
                  <a:schemeClr val="tx1"/>
                </a:solidFill>
              </a:rPr>
              <a:t>: 12.1 g/</a:t>
            </a:r>
            <a:r>
              <a:rPr lang="en-US" dirty="0" err="1">
                <a:solidFill>
                  <a:schemeClr val="tx1"/>
                </a:solidFill>
              </a:rPr>
              <a:t>dL</a:t>
            </a:r>
            <a:r>
              <a:rPr lang="en-US" dirty="0">
                <a:solidFill>
                  <a:schemeClr val="tx1"/>
                </a:solidFill>
              </a:rPr>
              <a:t>), who developed postpartum anemia due to </a:t>
            </a:r>
            <a:r>
              <a:rPr lang="en-US" dirty="0" smtClean="0">
                <a:solidFill>
                  <a:schemeClr val="tx1"/>
                </a:solidFill>
              </a:rPr>
              <a:t>PPH </a:t>
            </a:r>
            <a:r>
              <a:rPr lang="en-US" dirty="0">
                <a:solidFill>
                  <a:schemeClr val="tx1"/>
                </a:solidFill>
              </a:rPr>
              <a:t>(mean: 858 mL; range: 700–1600 mL</a:t>
            </a:r>
            <a:r>
              <a:rPr lang="en-US" dirty="0" smtClean="0">
                <a:solidFill>
                  <a:schemeClr val="tx1"/>
                </a:solidFill>
              </a:rPr>
              <a:t>)</a:t>
            </a:r>
          </a:p>
          <a:p>
            <a:r>
              <a:rPr lang="en-US" dirty="0" smtClean="0"/>
              <a:t>Sucrosomial Iron, 60 </a:t>
            </a:r>
            <a:r>
              <a:rPr lang="en-US" dirty="0"/>
              <a:t>mg twice </a:t>
            </a:r>
            <a:r>
              <a:rPr lang="en-US" dirty="0" smtClean="0"/>
              <a:t>daily</a:t>
            </a:r>
          </a:p>
        </p:txBody>
      </p:sp>
      <p:sp>
        <p:nvSpPr>
          <p:cNvPr id="4" name="Rectangle 3"/>
          <p:cNvSpPr/>
          <p:nvPr/>
        </p:nvSpPr>
        <p:spPr>
          <a:xfrm>
            <a:off x="320939" y="980728"/>
            <a:ext cx="7812359" cy="646331"/>
          </a:xfrm>
          <a:prstGeom prst="rect">
            <a:avLst/>
          </a:prstGeom>
        </p:spPr>
        <p:txBody>
          <a:bodyPr wrap="square">
            <a:spAutoFit/>
          </a:bodyPr>
          <a:lstStyle/>
          <a:p>
            <a:r>
              <a:rPr lang="en-US" sz="3600" dirty="0" smtClean="0"/>
              <a:t>Postpartum anemia following PPH</a:t>
            </a:r>
            <a:endParaRPr lang="en-US" sz="3600" dirty="0"/>
          </a:p>
        </p:txBody>
      </p:sp>
      <p:sp>
        <p:nvSpPr>
          <p:cNvPr id="5" name="Rectangle 4"/>
          <p:cNvSpPr/>
          <p:nvPr/>
        </p:nvSpPr>
        <p:spPr>
          <a:xfrm>
            <a:off x="0" y="5842337"/>
            <a:ext cx="9144000" cy="1015663"/>
          </a:xfrm>
          <a:prstGeom prst="rect">
            <a:avLst/>
          </a:prstGeom>
          <a:solidFill>
            <a:schemeClr val="tx1"/>
          </a:solidFill>
          <a:ln>
            <a:solidFill>
              <a:schemeClr val="tx1"/>
            </a:solidFill>
          </a:ln>
        </p:spPr>
        <p:txBody>
          <a:bodyPr wrap="square">
            <a:spAutoFit/>
          </a:bodyPr>
          <a:lstStyle/>
          <a:p>
            <a:r>
              <a:rPr lang="en-US" sz="2000" i="1" dirty="0" smtClean="0">
                <a:solidFill>
                  <a:schemeClr val="bg1"/>
                </a:solidFill>
              </a:rPr>
              <a:t>Review Article: </a:t>
            </a:r>
          </a:p>
          <a:p>
            <a:r>
              <a:rPr lang="en-US" sz="2000" i="1" dirty="0" smtClean="0">
                <a:solidFill>
                  <a:schemeClr val="bg1"/>
                </a:solidFill>
              </a:rPr>
              <a:t>Berardi</a:t>
            </a:r>
            <a:r>
              <a:rPr lang="en-US" sz="2000" i="1" dirty="0">
                <a:solidFill>
                  <a:schemeClr val="bg1"/>
                </a:solidFill>
              </a:rPr>
              <a:t>, S. et al. Efficacy of oral </a:t>
            </a:r>
            <a:r>
              <a:rPr lang="en-US" sz="2000" i="1" dirty="0" err="1">
                <a:solidFill>
                  <a:schemeClr val="bg1"/>
                </a:solidFill>
              </a:rPr>
              <a:t>Sucrosomial</a:t>
            </a:r>
            <a:r>
              <a:rPr lang="en-US" sz="2000" i="1" dirty="0">
                <a:solidFill>
                  <a:schemeClr val="bg1"/>
                </a:solidFill>
              </a:rPr>
              <a:t>® iron in puerperium anemia. Exp. Rev. </a:t>
            </a:r>
            <a:r>
              <a:rPr lang="en-US" sz="2000" i="1" dirty="0" err="1">
                <a:solidFill>
                  <a:schemeClr val="bg1"/>
                </a:solidFill>
              </a:rPr>
              <a:t>Hematol</a:t>
            </a:r>
            <a:r>
              <a:rPr lang="en-US" sz="2000" i="1" dirty="0">
                <a:solidFill>
                  <a:schemeClr val="bg1"/>
                </a:solidFill>
              </a:rPr>
              <a:t>. 2016, 9 (Suppl. S1), 40.</a:t>
            </a:r>
          </a:p>
        </p:txBody>
      </p:sp>
      <p:sp>
        <p:nvSpPr>
          <p:cNvPr id="2" name="TextBox 1"/>
          <p:cNvSpPr txBox="1"/>
          <p:nvPr/>
        </p:nvSpPr>
        <p:spPr>
          <a:xfrm>
            <a:off x="5796136" y="2204864"/>
            <a:ext cx="2625194" cy="3046988"/>
          </a:xfrm>
          <a:prstGeom prst="rect">
            <a:avLst/>
          </a:prstGeom>
          <a:solidFill>
            <a:schemeClr val="bg1"/>
          </a:solidFill>
        </p:spPr>
        <p:txBody>
          <a:bodyPr wrap="square" rtlCol="0">
            <a:spAutoFit/>
          </a:bodyPr>
          <a:lstStyle/>
          <a:p>
            <a:r>
              <a:rPr lang="en-IN" sz="2400" dirty="0" smtClean="0"/>
              <a:t>After one week, the mean </a:t>
            </a:r>
            <a:r>
              <a:rPr lang="en-IN" sz="2400" dirty="0" err="1" smtClean="0"/>
              <a:t>Hb</a:t>
            </a:r>
            <a:r>
              <a:rPr lang="en-IN" sz="2400" dirty="0" smtClean="0"/>
              <a:t> increase was 1.5 g/</a:t>
            </a:r>
            <a:r>
              <a:rPr lang="en-IN" sz="2400" dirty="0" err="1" smtClean="0"/>
              <a:t>dL</a:t>
            </a:r>
            <a:endParaRPr lang="en-IN" sz="2400" dirty="0" smtClean="0"/>
          </a:p>
          <a:p>
            <a:r>
              <a:rPr lang="en-IN" sz="2400" dirty="0" smtClean="0"/>
              <a:t>No gastrointestinal or systemic side effects reported</a:t>
            </a:r>
            <a:endParaRPr lang="en-IN" sz="2400" dirty="0"/>
          </a:p>
        </p:txBody>
      </p:sp>
      <p:sp>
        <p:nvSpPr>
          <p:cNvPr id="6" name="Date Placeholder 5"/>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7" name="Footer Placeholder 6"/>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8" name="Slide Number Placeholder 7"/>
          <p:cNvSpPr>
            <a:spLocks noGrp="1"/>
          </p:cNvSpPr>
          <p:nvPr>
            <p:ph type="sldNum" sz="quarter" idx="12"/>
          </p:nvPr>
        </p:nvSpPr>
        <p:spPr/>
        <p:txBody>
          <a:bodyPr/>
          <a:lstStyle/>
          <a:p>
            <a:fld id="{6D22F896-40B5-4ADD-8801-0D06FADFA095}" type="slidenum">
              <a:rPr lang="en-US" smtClean="0">
                <a:solidFill>
                  <a:prstClr val="white">
                    <a:tint val="75000"/>
                  </a:prstClr>
                </a:solidFill>
              </a:rPr>
              <a:pPr/>
              <a:t>61</a:t>
            </a:fld>
            <a:endParaRPr lang="en-US" dirty="0">
              <a:solidFill>
                <a:prstClr val="white">
                  <a:tint val="75000"/>
                </a:prstClr>
              </a:solidFill>
            </a:endParaRPr>
          </a:p>
        </p:txBody>
      </p:sp>
    </p:spTree>
    <p:extLst>
      <p:ext uri="{BB962C8B-B14F-4D97-AF65-F5344CB8AC3E}">
        <p14:creationId xmlns:p14="http://schemas.microsoft.com/office/powerpoint/2010/main" val="38715858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3200" dirty="0" smtClean="0"/>
              <a:t>Comparison of oral </a:t>
            </a:r>
            <a:r>
              <a:rPr lang="en-IN" sz="3200" dirty="0" err="1" smtClean="0"/>
              <a:t>Liposomial</a:t>
            </a:r>
            <a:r>
              <a:rPr lang="en-IN" sz="3200" dirty="0" smtClean="0"/>
              <a:t> Iron with Ferrous Sulphate</a:t>
            </a:r>
            <a:endParaRPr lang="en-IN" sz="3200" dirty="0"/>
          </a:p>
        </p:txBody>
      </p:sp>
      <p:sp>
        <p:nvSpPr>
          <p:cNvPr id="5" name="Rectangle 4"/>
          <p:cNvSpPr/>
          <p:nvPr/>
        </p:nvSpPr>
        <p:spPr>
          <a:xfrm>
            <a:off x="0" y="5934670"/>
            <a:ext cx="9144000" cy="923330"/>
          </a:xfrm>
          <a:prstGeom prst="rect">
            <a:avLst/>
          </a:prstGeom>
          <a:solidFill>
            <a:schemeClr val="tx1"/>
          </a:solidFill>
        </p:spPr>
        <p:txBody>
          <a:bodyPr wrap="square">
            <a:spAutoFit/>
          </a:bodyPr>
          <a:lstStyle/>
          <a:p>
            <a:r>
              <a:rPr lang="en-IN" dirty="0" err="1" smtClean="0">
                <a:solidFill>
                  <a:schemeClr val="bg1"/>
                </a:solidFill>
              </a:rPr>
              <a:t>Parisi</a:t>
            </a:r>
            <a:r>
              <a:rPr lang="en-IN" dirty="0" smtClean="0">
                <a:solidFill>
                  <a:schemeClr val="bg1"/>
                </a:solidFill>
              </a:rPr>
              <a:t> </a:t>
            </a:r>
            <a:r>
              <a:rPr lang="en-IN" dirty="0" err="1" smtClean="0">
                <a:solidFill>
                  <a:schemeClr val="bg1"/>
                </a:solidFill>
              </a:rPr>
              <a:t>F,et</a:t>
            </a:r>
            <a:r>
              <a:rPr lang="en-IN" dirty="0" smtClean="0">
                <a:solidFill>
                  <a:schemeClr val="bg1"/>
                </a:solidFill>
              </a:rPr>
              <a:t> al. J </a:t>
            </a:r>
            <a:r>
              <a:rPr lang="en-IN" dirty="0" err="1" smtClean="0">
                <a:solidFill>
                  <a:schemeClr val="bg1"/>
                </a:solidFill>
              </a:rPr>
              <a:t>Matern</a:t>
            </a:r>
            <a:r>
              <a:rPr lang="en-IN" dirty="0" smtClean="0">
                <a:solidFill>
                  <a:schemeClr val="bg1"/>
                </a:solidFill>
              </a:rPr>
              <a:t> Fetal Neonatal Med. 2016 Sep 2:1-6.</a:t>
            </a:r>
          </a:p>
          <a:p>
            <a:r>
              <a:rPr lang="en-IN" dirty="0" smtClean="0">
                <a:solidFill>
                  <a:schemeClr val="bg1"/>
                </a:solidFill>
              </a:rPr>
              <a:t>To evaluate the efficacy of supplementation with oral liposomal iron compared to oral ferrous iron</a:t>
            </a:r>
            <a:endParaRPr lang="en-IN" dirty="0">
              <a:solidFill>
                <a:schemeClr val="bg1"/>
              </a:solidFill>
            </a:endParaRPr>
          </a:p>
        </p:txBody>
      </p:sp>
      <p:sp>
        <p:nvSpPr>
          <p:cNvPr id="6" name="TextBox 5"/>
          <p:cNvSpPr txBox="1"/>
          <p:nvPr/>
        </p:nvSpPr>
        <p:spPr>
          <a:xfrm>
            <a:off x="179512" y="2204864"/>
            <a:ext cx="4248472" cy="3785652"/>
          </a:xfrm>
          <a:prstGeom prst="rect">
            <a:avLst/>
          </a:prstGeom>
          <a:noFill/>
        </p:spPr>
        <p:txBody>
          <a:bodyPr wrap="square" rtlCol="0">
            <a:spAutoFit/>
          </a:bodyPr>
          <a:lstStyle/>
          <a:p>
            <a:r>
              <a:rPr lang="en-IN" sz="2000" dirty="0" smtClean="0"/>
              <a:t>In a non-blind randomised control trial, 80 non-anaemic pregnant women were </a:t>
            </a:r>
            <a:r>
              <a:rPr lang="en-IN" sz="2000" dirty="0" err="1" smtClean="0"/>
              <a:t>includedat</a:t>
            </a:r>
            <a:r>
              <a:rPr lang="en-IN" sz="2000" dirty="0" smtClean="0"/>
              <a:t> 11-13 weeks of gestation and randomised in to four groups </a:t>
            </a:r>
          </a:p>
          <a:p>
            <a:r>
              <a:rPr lang="en-IN" sz="2000" dirty="0" smtClean="0"/>
              <a:t>All the pregnant women were followed till 6 weeks of postpartum</a:t>
            </a:r>
          </a:p>
          <a:p>
            <a:r>
              <a:rPr lang="en-IN" sz="2000" dirty="0" smtClean="0"/>
              <a:t>Ferrous Sulphate-30mds, </a:t>
            </a:r>
            <a:r>
              <a:rPr lang="en-IN" sz="2000" dirty="0" err="1" smtClean="0"/>
              <a:t>Liposomial</a:t>
            </a:r>
            <a:r>
              <a:rPr lang="en-IN" sz="2000" dirty="0"/>
              <a:t> </a:t>
            </a:r>
            <a:r>
              <a:rPr lang="en-IN" sz="2000" dirty="0" smtClean="0"/>
              <a:t>Iron 14mgs, 28mgs daily given</a:t>
            </a:r>
          </a:p>
          <a:p>
            <a:endParaRPr lang="en-IN" sz="2000" dirty="0" smtClean="0"/>
          </a:p>
          <a:p>
            <a:endParaRPr lang="en-IN" sz="2000" dirty="0"/>
          </a:p>
        </p:txBody>
      </p:sp>
      <p:sp>
        <p:nvSpPr>
          <p:cNvPr id="7" name="TextBox 6"/>
          <p:cNvSpPr txBox="1"/>
          <p:nvPr/>
        </p:nvSpPr>
        <p:spPr>
          <a:xfrm>
            <a:off x="5076056" y="2348880"/>
            <a:ext cx="3207296" cy="2862322"/>
          </a:xfrm>
          <a:prstGeom prst="rect">
            <a:avLst/>
          </a:prstGeom>
          <a:solidFill>
            <a:schemeClr val="bg1"/>
          </a:solidFill>
        </p:spPr>
        <p:txBody>
          <a:bodyPr wrap="square" rtlCol="0">
            <a:spAutoFit/>
          </a:bodyPr>
          <a:lstStyle/>
          <a:p>
            <a:r>
              <a:rPr lang="en-IN" sz="2000" dirty="0" smtClean="0"/>
              <a:t>Significantly higher haemoglobin and ferritin concentrations in the </a:t>
            </a:r>
            <a:r>
              <a:rPr lang="en-IN" sz="2000" dirty="0" err="1" smtClean="0"/>
              <a:t>Liposomial</a:t>
            </a:r>
            <a:r>
              <a:rPr lang="en-IN" sz="2000" dirty="0" smtClean="0"/>
              <a:t> Group compared with controls</a:t>
            </a:r>
          </a:p>
          <a:p>
            <a:r>
              <a:rPr lang="en-IN" sz="2000" dirty="0" smtClean="0"/>
              <a:t>Higher birth weight in LI28 (Liposomal iron 28 mg) group compared with controls </a:t>
            </a:r>
            <a:endParaRPr lang="en-IN" sz="2000" dirty="0"/>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8" name="Slide Number Placeholder 7"/>
          <p:cNvSpPr>
            <a:spLocks noGrp="1"/>
          </p:cNvSpPr>
          <p:nvPr>
            <p:ph type="sldNum" sz="quarter" idx="12"/>
          </p:nvPr>
        </p:nvSpPr>
        <p:spPr/>
        <p:txBody>
          <a:bodyPr/>
          <a:lstStyle/>
          <a:p>
            <a:fld id="{6D22F896-40B5-4ADD-8801-0D06FADFA095}" type="slidenum">
              <a:rPr lang="en-US" smtClean="0">
                <a:solidFill>
                  <a:prstClr val="white">
                    <a:tint val="75000"/>
                  </a:prstClr>
                </a:solidFill>
              </a:rPr>
              <a:pPr/>
              <a:t>62</a:t>
            </a:fld>
            <a:endParaRPr lang="en-US" dirty="0">
              <a:solidFill>
                <a:prstClr val="white">
                  <a:tint val="75000"/>
                </a:prstClr>
              </a:solidFill>
            </a:endParaRPr>
          </a:p>
        </p:txBody>
      </p:sp>
    </p:spTree>
    <p:extLst>
      <p:ext uri="{BB962C8B-B14F-4D97-AF65-F5344CB8AC3E}">
        <p14:creationId xmlns:p14="http://schemas.microsoft.com/office/powerpoint/2010/main" val="31341575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92696"/>
            <a:ext cx="5933967" cy="1080938"/>
          </a:xfrm>
        </p:spPr>
        <p:txBody>
          <a:bodyPr/>
          <a:lstStyle/>
          <a:p>
            <a:r>
              <a:rPr lang="en-IN" dirty="0"/>
              <a:t>Iron Deficiency Anaemia &amp; Chronic Kidney Disease</a:t>
            </a:r>
          </a:p>
        </p:txBody>
      </p:sp>
      <p:sp>
        <p:nvSpPr>
          <p:cNvPr id="3" name="TextBox 2"/>
          <p:cNvSpPr txBox="1"/>
          <p:nvPr/>
        </p:nvSpPr>
        <p:spPr>
          <a:xfrm>
            <a:off x="899592" y="2348880"/>
            <a:ext cx="3888431" cy="3785652"/>
          </a:xfrm>
          <a:prstGeom prst="rect">
            <a:avLst/>
          </a:prstGeom>
          <a:noFill/>
        </p:spPr>
        <p:txBody>
          <a:bodyPr wrap="square" rtlCol="0">
            <a:spAutoFit/>
          </a:bodyPr>
          <a:lstStyle/>
          <a:p>
            <a:r>
              <a:rPr lang="en-IN" sz="2000" dirty="0" smtClean="0"/>
              <a:t>A randomized, open-label trial was conducted in 99 patients with chronic kidney disease- not on dialysis (ND-CKD, stage 3-5) and iron deficiency anaemia to determine whether liposomal iron compared with intravenous (IV) iron, improves anaemia in ND-CKD patients</a:t>
            </a:r>
          </a:p>
          <a:p>
            <a:r>
              <a:rPr lang="en-IN" sz="2000" dirty="0" smtClean="0"/>
              <a:t>Oral </a:t>
            </a:r>
            <a:r>
              <a:rPr lang="en-IN" sz="2000" dirty="0" err="1" smtClean="0"/>
              <a:t>Liposomial</a:t>
            </a:r>
            <a:r>
              <a:rPr lang="en-IN" sz="2000" dirty="0" smtClean="0"/>
              <a:t> Iron against IV </a:t>
            </a:r>
          </a:p>
          <a:p>
            <a:r>
              <a:rPr lang="en-IN" sz="2000" dirty="0" smtClean="0"/>
              <a:t>Iron Gluconate 125mgswkly </a:t>
            </a:r>
            <a:r>
              <a:rPr lang="en-IN" sz="2000" dirty="0" err="1" smtClean="0"/>
              <a:t>upto</a:t>
            </a:r>
            <a:r>
              <a:rPr lang="en-IN" sz="2000" dirty="0" smtClean="0"/>
              <a:t> a total of 1000mgs</a:t>
            </a:r>
            <a:endParaRPr lang="en-IN" sz="2000" dirty="0"/>
          </a:p>
        </p:txBody>
      </p:sp>
      <p:sp>
        <p:nvSpPr>
          <p:cNvPr id="4" name="TextBox 3"/>
          <p:cNvSpPr txBox="1"/>
          <p:nvPr/>
        </p:nvSpPr>
        <p:spPr>
          <a:xfrm>
            <a:off x="0" y="6381328"/>
            <a:ext cx="9144000" cy="369332"/>
          </a:xfrm>
          <a:prstGeom prst="rect">
            <a:avLst/>
          </a:prstGeom>
          <a:solidFill>
            <a:schemeClr val="tx1"/>
          </a:solidFill>
        </p:spPr>
        <p:txBody>
          <a:bodyPr wrap="square" rtlCol="0">
            <a:spAutoFit/>
          </a:bodyPr>
          <a:lstStyle/>
          <a:p>
            <a:r>
              <a:rPr lang="fr-FR" dirty="0" smtClean="0">
                <a:solidFill>
                  <a:schemeClr val="bg1"/>
                </a:solidFill>
              </a:rPr>
              <a:t>Pisani </a:t>
            </a:r>
            <a:r>
              <a:rPr lang="fr-FR" dirty="0" err="1" smtClean="0">
                <a:solidFill>
                  <a:schemeClr val="bg1"/>
                </a:solidFill>
              </a:rPr>
              <a:t>A,et</a:t>
            </a:r>
            <a:r>
              <a:rPr lang="fr-FR" dirty="0" smtClean="0">
                <a:solidFill>
                  <a:schemeClr val="bg1"/>
                </a:solidFill>
              </a:rPr>
              <a:t> al. </a:t>
            </a:r>
            <a:r>
              <a:rPr lang="fr-FR" dirty="0" err="1" smtClean="0">
                <a:solidFill>
                  <a:schemeClr val="bg1"/>
                </a:solidFill>
              </a:rPr>
              <a:t>Nephrol</a:t>
            </a:r>
            <a:r>
              <a:rPr lang="fr-FR" dirty="0" smtClean="0">
                <a:solidFill>
                  <a:schemeClr val="bg1"/>
                </a:solidFill>
              </a:rPr>
              <a:t> Dial Transplant. 2015 Apr;30(4):645-52</a:t>
            </a:r>
            <a:endParaRPr lang="en-IN" dirty="0">
              <a:solidFill>
                <a:schemeClr val="bg1"/>
              </a:solidFill>
            </a:endParaRPr>
          </a:p>
        </p:txBody>
      </p:sp>
      <p:sp>
        <p:nvSpPr>
          <p:cNvPr id="5" name="TextBox 4"/>
          <p:cNvSpPr txBox="1"/>
          <p:nvPr/>
        </p:nvSpPr>
        <p:spPr>
          <a:xfrm>
            <a:off x="5364088" y="2420888"/>
            <a:ext cx="3600400" cy="3477875"/>
          </a:xfrm>
          <a:prstGeom prst="rect">
            <a:avLst/>
          </a:prstGeom>
          <a:solidFill>
            <a:schemeClr val="bg1"/>
          </a:solidFill>
        </p:spPr>
        <p:txBody>
          <a:bodyPr wrap="square" rtlCol="0">
            <a:spAutoFit/>
          </a:bodyPr>
          <a:lstStyle/>
          <a:p>
            <a:r>
              <a:rPr lang="en-IN" sz="2000" dirty="0"/>
              <a:t>N</a:t>
            </a:r>
            <a:r>
              <a:rPr lang="en-IN" sz="2000" dirty="0" smtClean="0"/>
              <a:t>o significant difference between the two treatment groups with respect to </a:t>
            </a:r>
            <a:r>
              <a:rPr lang="en-IN" sz="2000" dirty="0" err="1" smtClean="0"/>
              <a:t>Hb</a:t>
            </a:r>
            <a:r>
              <a:rPr lang="en-IN" sz="2000" dirty="0" smtClean="0"/>
              <a:t> rise and transferrin saturation</a:t>
            </a:r>
          </a:p>
          <a:p>
            <a:r>
              <a:rPr lang="en-IN" sz="2000" dirty="0" smtClean="0"/>
              <a:t>This study shows that oral liposomal iron is a safe and efficacious alternative to intravenous iron gluconate to correct anaemia in ND-CKD patients.</a:t>
            </a:r>
            <a:endParaRPr lang="en-IN" sz="2000" dirty="0"/>
          </a:p>
        </p:txBody>
      </p:sp>
      <p:sp>
        <p:nvSpPr>
          <p:cNvPr id="6" name="Date Placeholder 5"/>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7" name="Footer Placeholder 6"/>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8" name="Slide Number Placeholder 7"/>
          <p:cNvSpPr>
            <a:spLocks noGrp="1"/>
          </p:cNvSpPr>
          <p:nvPr>
            <p:ph type="sldNum" sz="quarter" idx="12"/>
          </p:nvPr>
        </p:nvSpPr>
        <p:spPr/>
        <p:txBody>
          <a:bodyPr/>
          <a:lstStyle/>
          <a:p>
            <a:fld id="{6D22F896-40B5-4ADD-8801-0D06FADFA095}" type="slidenum">
              <a:rPr lang="en-US" smtClean="0">
                <a:solidFill>
                  <a:prstClr val="white">
                    <a:tint val="75000"/>
                  </a:prstClr>
                </a:solidFill>
              </a:rPr>
              <a:pPr/>
              <a:t>63</a:t>
            </a:fld>
            <a:endParaRPr lang="en-US" dirty="0">
              <a:solidFill>
                <a:prstClr val="white">
                  <a:tint val="75000"/>
                </a:prstClr>
              </a:solidFill>
            </a:endParaRPr>
          </a:p>
        </p:txBody>
      </p:sp>
    </p:spTree>
    <p:extLst>
      <p:ext uri="{BB962C8B-B14F-4D97-AF65-F5344CB8AC3E}">
        <p14:creationId xmlns:p14="http://schemas.microsoft.com/office/powerpoint/2010/main" val="33773733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Conclusion </a:t>
            </a:r>
          </a:p>
        </p:txBody>
      </p:sp>
      <p:sp>
        <p:nvSpPr>
          <p:cNvPr id="4" name="Footer Placeholder 3"/>
          <p:cNvSpPr>
            <a:spLocks noGrp="1"/>
          </p:cNvSpPr>
          <p:nvPr>
            <p:ph type="ftr" sz="quarter" idx="4294967295"/>
          </p:nvPr>
        </p:nvSpPr>
        <p:spPr>
          <a:xfrm rot="16200000">
            <a:off x="7586910" y="4048760"/>
            <a:ext cx="2367281" cy="365760"/>
          </a:xfrm>
        </p:spPr>
        <p:txBody>
          <a:bodyPr/>
          <a:lstStyle/>
          <a:p>
            <a:r>
              <a:rPr lang="en-US" smtClean="0"/>
              <a:t>Vijayawada CME</a:t>
            </a:r>
            <a:endParaRPr lang="en-US" dirty="0"/>
          </a:p>
        </p:txBody>
      </p:sp>
      <p:sp>
        <p:nvSpPr>
          <p:cNvPr id="7" name="Slide Number Placeholder 3"/>
          <p:cNvSpPr txBox="1">
            <a:spLocks/>
          </p:cNvSpPr>
          <p:nvPr/>
        </p:nvSpPr>
        <p:spPr>
          <a:xfrm>
            <a:off x="8229600" y="6477000"/>
            <a:ext cx="685800" cy="2127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010F636-0984-4D6B-BDF6-DF497EDAA809}" type="slidenum">
              <a:rPr lang="en-US" smtClean="0"/>
              <a:pPr>
                <a:defRPr/>
              </a:pPr>
              <a:t>64</a:t>
            </a:fld>
            <a:endParaRPr lang="en-US" dirty="0"/>
          </a:p>
        </p:txBody>
      </p:sp>
      <p:graphicFrame>
        <p:nvGraphicFramePr>
          <p:cNvPr id="8" name="Diagram 7"/>
          <p:cNvGraphicFramePr/>
          <p:nvPr>
            <p:extLst>
              <p:ext uri="{D42A27DB-BD31-4B8C-83A1-F6EECF244321}">
                <p14:modId xmlns:p14="http://schemas.microsoft.com/office/powerpoint/2010/main" val="2405364037"/>
              </p:ext>
            </p:extLst>
          </p:nvPr>
        </p:nvGraphicFramePr>
        <p:xfrm>
          <a:off x="0" y="1015288"/>
          <a:ext cx="9144000" cy="5199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5"/>
          <p:cNvSpPr>
            <a:spLocks noChangeArrowheads="1"/>
          </p:cNvSpPr>
          <p:nvPr/>
        </p:nvSpPr>
        <p:spPr bwMode="auto">
          <a:xfrm>
            <a:off x="1375816" y="2506548"/>
            <a:ext cx="2383986" cy="461665"/>
          </a:xfrm>
          <a:prstGeom prst="rect">
            <a:avLst/>
          </a:prstGeom>
          <a:solidFill>
            <a:srgbClr val="00B050"/>
          </a:solidFill>
          <a:ln>
            <a:noFill/>
          </a:ln>
        </p:spPr>
        <p:txBody>
          <a:bodyPr wrap="none">
            <a:spAutoFit/>
          </a:bodyPr>
          <a:lstStyle/>
          <a:p>
            <a:r>
              <a:rPr lang="en-IN" sz="2400" b="1" dirty="0" err="1">
                <a:solidFill>
                  <a:schemeClr val="bg1"/>
                </a:solidFill>
              </a:rPr>
              <a:t>Liposomial</a:t>
            </a:r>
            <a:r>
              <a:rPr lang="en-IN" sz="2400" b="1" dirty="0">
                <a:solidFill>
                  <a:schemeClr val="bg1"/>
                </a:solidFill>
              </a:rPr>
              <a:t> Iron</a:t>
            </a:r>
          </a:p>
        </p:txBody>
      </p:sp>
      <p:sp>
        <p:nvSpPr>
          <p:cNvPr id="10" name="Rectangle 6"/>
          <p:cNvSpPr>
            <a:spLocks noChangeArrowheads="1"/>
          </p:cNvSpPr>
          <p:nvPr/>
        </p:nvSpPr>
        <p:spPr bwMode="auto">
          <a:xfrm>
            <a:off x="6038850" y="4570096"/>
            <a:ext cx="1269454" cy="461665"/>
          </a:xfrm>
          <a:prstGeom prst="rect">
            <a:avLst/>
          </a:prstGeom>
          <a:solidFill>
            <a:srgbClr val="00B050"/>
          </a:solidFill>
          <a:ln>
            <a:noFill/>
          </a:ln>
        </p:spPr>
        <p:txBody>
          <a:bodyPr wrap="square">
            <a:spAutoFit/>
          </a:bodyPr>
          <a:lstStyle/>
          <a:p>
            <a:pPr algn="ctr"/>
            <a:r>
              <a:rPr lang="en-IN" sz="2400" b="1" dirty="0">
                <a:solidFill>
                  <a:schemeClr val="bg1"/>
                </a:solidFill>
              </a:rPr>
              <a:t>IV Iron</a:t>
            </a:r>
          </a:p>
        </p:txBody>
      </p:sp>
      <p:sp>
        <p:nvSpPr>
          <p:cNvPr id="12" name="Right Arrow 11"/>
          <p:cNvSpPr/>
          <p:nvPr/>
        </p:nvSpPr>
        <p:spPr>
          <a:xfrm>
            <a:off x="5162553" y="5012057"/>
            <a:ext cx="309563" cy="407671"/>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 name="Left Arrow 12"/>
          <p:cNvSpPr/>
          <p:nvPr/>
        </p:nvSpPr>
        <p:spPr>
          <a:xfrm>
            <a:off x="3654425" y="1866902"/>
            <a:ext cx="312738" cy="377191"/>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 name="Rectangle 9"/>
          <p:cNvSpPr>
            <a:spLocks noChangeArrowheads="1"/>
          </p:cNvSpPr>
          <p:nvPr/>
        </p:nvSpPr>
        <p:spPr bwMode="auto">
          <a:xfrm>
            <a:off x="268288" y="6137912"/>
            <a:ext cx="5670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1200" dirty="0" err="1"/>
              <a:t>Pisani</a:t>
            </a:r>
            <a:r>
              <a:rPr lang="en-IN" sz="1200" dirty="0"/>
              <a:t> </a:t>
            </a:r>
            <a:r>
              <a:rPr lang="en-IN" sz="1200" dirty="0" err="1"/>
              <a:t>A,et</a:t>
            </a:r>
            <a:r>
              <a:rPr lang="en-IN" sz="1200" dirty="0"/>
              <a:t> al. </a:t>
            </a:r>
            <a:r>
              <a:rPr lang="en-IN" sz="1200" dirty="0" err="1"/>
              <a:t>Nephrol</a:t>
            </a:r>
            <a:r>
              <a:rPr lang="en-IN" sz="1200" dirty="0"/>
              <a:t> Dial Transplant. 2015 Apr;30(4):645-52.</a:t>
            </a:r>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64</a:t>
            </a:fld>
            <a:endParaRPr lang="en-US" dirty="0">
              <a:solidFill>
                <a:prstClr val="white">
                  <a:tint val="75000"/>
                </a:prstClr>
              </a:solidFill>
            </a:endParaRPr>
          </a:p>
        </p:txBody>
      </p:sp>
    </p:spTree>
    <p:extLst>
      <p:ext uri="{BB962C8B-B14F-4D97-AF65-F5344CB8AC3E}">
        <p14:creationId xmlns:p14="http://schemas.microsoft.com/office/powerpoint/2010/main" val="307362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6077983" cy="1080938"/>
          </a:xfrm>
          <a:ln>
            <a:solidFill>
              <a:srgbClr val="FF0000"/>
            </a:solidFill>
          </a:ln>
        </p:spPr>
        <p:txBody>
          <a:bodyPr/>
          <a:lstStyle/>
          <a:p>
            <a:r>
              <a:rPr lang="en-IN" dirty="0"/>
              <a:t>Anaemia of Chronic Disease</a:t>
            </a:r>
          </a:p>
        </p:txBody>
      </p:sp>
      <p:sp>
        <p:nvSpPr>
          <p:cNvPr id="3" name="Rectangle 2"/>
          <p:cNvSpPr/>
          <p:nvPr/>
        </p:nvSpPr>
        <p:spPr>
          <a:xfrm>
            <a:off x="0" y="6211669"/>
            <a:ext cx="9144000" cy="646331"/>
          </a:xfrm>
          <a:prstGeom prst="rect">
            <a:avLst/>
          </a:prstGeom>
          <a:solidFill>
            <a:schemeClr val="tx1"/>
          </a:solidFill>
        </p:spPr>
        <p:txBody>
          <a:bodyPr wrap="square">
            <a:spAutoFit/>
          </a:bodyPr>
          <a:lstStyle/>
          <a:p>
            <a:r>
              <a:rPr lang="en-IN" dirty="0" smtClean="0">
                <a:solidFill>
                  <a:schemeClr val="bg1"/>
                </a:solidFill>
              </a:rPr>
              <a:t>Giordano G, et al. Poster presentation. </a:t>
            </a:r>
          </a:p>
          <a:p>
            <a:r>
              <a:rPr lang="en-IN" dirty="0" smtClean="0">
                <a:solidFill>
                  <a:schemeClr val="bg1"/>
                </a:solidFill>
              </a:rPr>
              <a:t>Available from: http://www.artoi.it/wp-content/uploads/2013/11</a:t>
            </a:r>
          </a:p>
        </p:txBody>
      </p:sp>
      <p:sp>
        <p:nvSpPr>
          <p:cNvPr id="4" name="Rectangle 3"/>
          <p:cNvSpPr/>
          <p:nvPr/>
        </p:nvSpPr>
        <p:spPr>
          <a:xfrm>
            <a:off x="323528" y="2924944"/>
            <a:ext cx="4572000" cy="2031325"/>
          </a:xfrm>
          <a:prstGeom prst="rect">
            <a:avLst/>
          </a:prstGeom>
        </p:spPr>
        <p:txBody>
          <a:bodyPr>
            <a:spAutoFit/>
          </a:bodyPr>
          <a:lstStyle/>
          <a:p>
            <a:r>
              <a:rPr lang="en-IN" dirty="0" smtClean="0"/>
              <a:t>21 young female patients with anaemia of chronic inflammatory disease  randomised to  2 groups</a:t>
            </a:r>
          </a:p>
          <a:p>
            <a:r>
              <a:rPr lang="en-IN" dirty="0" smtClean="0"/>
              <a:t>Group A (n=9): liposomal iron 60 mg/d PO for 3 months</a:t>
            </a:r>
          </a:p>
          <a:p>
            <a:r>
              <a:rPr lang="en-IN" dirty="0" smtClean="0"/>
              <a:t>Group B (n=12): iron </a:t>
            </a:r>
            <a:r>
              <a:rPr lang="en-IN" dirty="0" err="1" smtClean="0"/>
              <a:t>sulfate</a:t>
            </a:r>
            <a:r>
              <a:rPr lang="en-IN" dirty="0" smtClean="0"/>
              <a:t> 210 mg/d PO  for 3 months</a:t>
            </a:r>
            <a:endParaRPr lang="en-IN" dirty="0"/>
          </a:p>
        </p:txBody>
      </p:sp>
      <p:sp>
        <p:nvSpPr>
          <p:cNvPr id="5" name="TextBox 4"/>
          <p:cNvSpPr txBox="1"/>
          <p:nvPr/>
        </p:nvSpPr>
        <p:spPr>
          <a:xfrm>
            <a:off x="5580112" y="2942472"/>
            <a:ext cx="3060848" cy="2246769"/>
          </a:xfrm>
          <a:prstGeom prst="rect">
            <a:avLst/>
          </a:prstGeom>
          <a:solidFill>
            <a:schemeClr val="bg1"/>
          </a:solidFill>
        </p:spPr>
        <p:txBody>
          <a:bodyPr wrap="square" rtlCol="0">
            <a:spAutoFit/>
          </a:bodyPr>
          <a:lstStyle/>
          <a:p>
            <a:r>
              <a:rPr lang="en-IN" sz="2000" dirty="0" smtClean="0"/>
              <a:t>Liposomal iron is safe, well tolerated and more effective than iron </a:t>
            </a:r>
            <a:r>
              <a:rPr lang="en-IN" sz="2000" dirty="0" err="1" smtClean="0"/>
              <a:t>sulfate</a:t>
            </a:r>
            <a:r>
              <a:rPr lang="en-IN" sz="2000" dirty="0" smtClean="0"/>
              <a:t> in the treatment of anaemia of chronic inflammatory disease of young.</a:t>
            </a:r>
            <a:endParaRPr lang="en-IN" sz="2000" dirty="0"/>
          </a:p>
        </p:txBody>
      </p:sp>
      <p:sp>
        <p:nvSpPr>
          <p:cNvPr id="6" name="Date Placeholder 5"/>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7" name="Footer Placeholder 6"/>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8" name="Slide Number Placeholder 7"/>
          <p:cNvSpPr>
            <a:spLocks noGrp="1"/>
          </p:cNvSpPr>
          <p:nvPr>
            <p:ph type="sldNum" sz="quarter" idx="12"/>
          </p:nvPr>
        </p:nvSpPr>
        <p:spPr/>
        <p:txBody>
          <a:bodyPr/>
          <a:lstStyle/>
          <a:p>
            <a:fld id="{6D22F896-40B5-4ADD-8801-0D06FADFA095}" type="slidenum">
              <a:rPr lang="en-US" smtClean="0">
                <a:solidFill>
                  <a:prstClr val="white">
                    <a:tint val="75000"/>
                  </a:prstClr>
                </a:solidFill>
              </a:rPr>
              <a:pPr/>
              <a:t>65</a:t>
            </a:fld>
            <a:endParaRPr lang="en-US" dirty="0">
              <a:solidFill>
                <a:prstClr val="white">
                  <a:tint val="75000"/>
                </a:prstClr>
              </a:solidFill>
            </a:endParaRPr>
          </a:p>
        </p:txBody>
      </p:sp>
    </p:spTree>
    <p:extLst>
      <p:ext uri="{BB962C8B-B14F-4D97-AF65-F5344CB8AC3E}">
        <p14:creationId xmlns:p14="http://schemas.microsoft.com/office/powerpoint/2010/main" val="5448442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92696"/>
            <a:ext cx="4968552" cy="1143000"/>
          </a:xfrm>
          <a:ln>
            <a:solidFill>
              <a:srgbClr val="FF0000"/>
            </a:solidFill>
          </a:ln>
        </p:spPr>
        <p:txBody>
          <a:bodyPr/>
          <a:lstStyle/>
          <a:p>
            <a:r>
              <a:rPr lang="en-IN" dirty="0"/>
              <a:t>Results and Conclusion</a:t>
            </a:r>
          </a:p>
        </p:txBody>
      </p:sp>
      <p:sp>
        <p:nvSpPr>
          <p:cNvPr id="3" name="Content Placeholder 2"/>
          <p:cNvSpPr>
            <a:spLocks noGrp="1"/>
          </p:cNvSpPr>
          <p:nvPr>
            <p:ph idx="1"/>
          </p:nvPr>
        </p:nvSpPr>
        <p:spPr>
          <a:xfrm>
            <a:off x="6136804" y="2852936"/>
            <a:ext cx="2664296" cy="2592288"/>
          </a:xfrm>
          <a:solidFill>
            <a:schemeClr val="bg1"/>
          </a:solidFill>
        </p:spPr>
        <p:txBody>
          <a:bodyPr>
            <a:noAutofit/>
          </a:bodyPr>
          <a:lstStyle/>
          <a:p>
            <a:pPr marL="0" indent="0">
              <a:buNone/>
            </a:pPr>
            <a:r>
              <a:rPr lang="en-IN" sz="2400" dirty="0"/>
              <a:t>In iron sulfate treatment group, </a:t>
            </a:r>
            <a:r>
              <a:rPr lang="en-IN" sz="2400" dirty="0" smtClean="0"/>
              <a:t>4 patients reported </a:t>
            </a:r>
            <a:r>
              <a:rPr lang="en-IN" sz="2400" dirty="0" err="1"/>
              <a:t>epigastralgia</a:t>
            </a:r>
            <a:r>
              <a:rPr lang="en-IN" sz="2400" dirty="0"/>
              <a:t>, 2 constipation and 5 diarrhoea</a:t>
            </a:r>
          </a:p>
        </p:txBody>
      </p:sp>
      <p:graphicFrame>
        <p:nvGraphicFramePr>
          <p:cNvPr id="6" name="Chart 5"/>
          <p:cNvGraphicFramePr/>
          <p:nvPr>
            <p:extLst>
              <p:ext uri="{D42A27DB-BD31-4B8C-83A1-F6EECF244321}">
                <p14:modId xmlns:p14="http://schemas.microsoft.com/office/powerpoint/2010/main" val="797402409"/>
              </p:ext>
            </p:extLst>
          </p:nvPr>
        </p:nvGraphicFramePr>
        <p:xfrm>
          <a:off x="209550" y="2132856"/>
          <a:ext cx="5962650" cy="371475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6403907"/>
            <a:ext cx="9144000" cy="461665"/>
          </a:xfrm>
          <a:prstGeom prst="rect">
            <a:avLst/>
          </a:prstGeom>
          <a:solidFill>
            <a:schemeClr val="tx1"/>
          </a:solidFill>
        </p:spPr>
        <p:txBody>
          <a:bodyPr wrap="square">
            <a:spAutoFit/>
          </a:bodyPr>
          <a:lstStyle/>
          <a:p>
            <a:r>
              <a:rPr lang="en-IN" sz="1200" dirty="0">
                <a:solidFill>
                  <a:schemeClr val="bg1"/>
                </a:solidFill>
              </a:rPr>
              <a:t>Giordano G, et al. Poster presentation. </a:t>
            </a:r>
          </a:p>
          <a:p>
            <a:r>
              <a:rPr lang="en-IN" sz="1200" dirty="0">
                <a:solidFill>
                  <a:schemeClr val="bg1"/>
                </a:solidFill>
              </a:rPr>
              <a:t>Available from: </a:t>
            </a:r>
            <a:r>
              <a:rPr lang="en-IN" sz="1200" dirty="0">
                <a:solidFill>
                  <a:schemeClr val="bg1"/>
                </a:solidFill>
                <a:hlinkClick r:id="rId4"/>
              </a:rPr>
              <a:t>http://www.artoi.it/wp-content/uploads/2013/11/Abstract_Giordano_Giulio2.pdf</a:t>
            </a:r>
            <a:r>
              <a:rPr lang="en-IN" sz="1200" dirty="0">
                <a:solidFill>
                  <a:schemeClr val="bg1"/>
                </a:solidFill>
              </a:rPr>
              <a:t>. </a:t>
            </a:r>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66</a:t>
            </a:fld>
            <a:endParaRPr lang="en-US" dirty="0">
              <a:solidFill>
                <a:prstClr val="white">
                  <a:tint val="75000"/>
                </a:prstClr>
              </a:solidFill>
            </a:endParaRPr>
          </a:p>
        </p:txBody>
      </p:sp>
    </p:spTree>
    <p:extLst>
      <p:ext uri="{BB962C8B-B14F-4D97-AF65-F5344CB8AC3E}">
        <p14:creationId xmlns:p14="http://schemas.microsoft.com/office/powerpoint/2010/main" val="11304905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1600" y="692696"/>
            <a:ext cx="5616624" cy="1143000"/>
          </a:xfrm>
          <a:ln>
            <a:solidFill>
              <a:srgbClr val="FF0000"/>
            </a:solidFill>
          </a:ln>
        </p:spPr>
        <p:txBody>
          <a:bodyPr>
            <a:noAutofit/>
          </a:bodyPr>
          <a:lstStyle/>
          <a:p>
            <a:r>
              <a:rPr lang="en-IN" sz="3200" dirty="0" smtClean="0">
                <a:latin typeface="Trebuchet MS" panose="020B0603020202020204" pitchFamily="34" charset="0"/>
                <a:ea typeface="Verdana" pitchFamily="34" charset="0"/>
                <a:cs typeface="Verdana" pitchFamily="34" charset="0"/>
              </a:rPr>
              <a:t>Iron </a:t>
            </a:r>
            <a:r>
              <a:rPr lang="en-IN" sz="3200" dirty="0">
                <a:latin typeface="Trebuchet MS" panose="020B0603020202020204" pitchFamily="34" charset="0"/>
                <a:ea typeface="Verdana" pitchFamily="34" charset="0"/>
                <a:cs typeface="Verdana" pitchFamily="34" charset="0"/>
              </a:rPr>
              <a:t>Deficiency Anaemia with </a:t>
            </a:r>
            <a:r>
              <a:rPr lang="en-IN" sz="3200" dirty="0" smtClean="0">
                <a:latin typeface="Trebuchet MS" panose="020B0603020202020204" pitchFamily="34" charset="0"/>
                <a:ea typeface="Verdana" pitchFamily="34" charset="0"/>
                <a:cs typeface="Verdana" pitchFamily="34" charset="0"/>
              </a:rPr>
              <a:t> Inflammatory </a:t>
            </a:r>
            <a:r>
              <a:rPr lang="en-IN" sz="3200" dirty="0">
                <a:latin typeface="Trebuchet MS" panose="020B0603020202020204" pitchFamily="34" charset="0"/>
                <a:ea typeface="Verdana" pitchFamily="34" charset="0"/>
                <a:cs typeface="Verdana" pitchFamily="34" charset="0"/>
              </a:rPr>
              <a:t>Bowel Disease</a:t>
            </a:r>
          </a:p>
        </p:txBody>
      </p:sp>
      <p:graphicFrame>
        <p:nvGraphicFramePr>
          <p:cNvPr id="5" name="Table 4"/>
          <p:cNvGraphicFramePr>
            <a:graphicFrameLocks noGrp="1"/>
          </p:cNvGraphicFramePr>
          <p:nvPr>
            <p:extLst>
              <p:ext uri="{D42A27DB-BD31-4B8C-83A1-F6EECF244321}">
                <p14:modId xmlns:p14="http://schemas.microsoft.com/office/powerpoint/2010/main" val="1707416115"/>
              </p:ext>
            </p:extLst>
          </p:nvPr>
        </p:nvGraphicFramePr>
        <p:xfrm>
          <a:off x="0" y="2048041"/>
          <a:ext cx="9144000" cy="4163628"/>
        </p:xfrm>
        <a:graphic>
          <a:graphicData uri="http://schemas.openxmlformats.org/drawingml/2006/table">
            <a:tbl>
              <a:tblPr firstRow="1" firstCol="1" bandRow="1">
                <a:tableStyleId>{B301B821-A1FF-4177-AEE7-76D212191A09}</a:tableStyleId>
              </a:tblPr>
              <a:tblGrid>
                <a:gridCol w="2677682">
                  <a:extLst>
                    <a:ext uri="{9D8B030D-6E8A-4147-A177-3AD203B41FA5}">
                      <a16:colId xmlns="" xmlns:a16="http://schemas.microsoft.com/office/drawing/2014/main" val="20000"/>
                    </a:ext>
                  </a:extLst>
                </a:gridCol>
                <a:gridCol w="1965533">
                  <a:extLst>
                    <a:ext uri="{9D8B030D-6E8A-4147-A177-3AD203B41FA5}">
                      <a16:colId xmlns="" xmlns:a16="http://schemas.microsoft.com/office/drawing/2014/main" val="20001"/>
                    </a:ext>
                  </a:extLst>
                </a:gridCol>
                <a:gridCol w="2104773">
                  <a:extLst>
                    <a:ext uri="{9D8B030D-6E8A-4147-A177-3AD203B41FA5}">
                      <a16:colId xmlns="" xmlns:a16="http://schemas.microsoft.com/office/drawing/2014/main" val="20002"/>
                    </a:ext>
                  </a:extLst>
                </a:gridCol>
                <a:gridCol w="2396012">
                  <a:extLst>
                    <a:ext uri="{9D8B030D-6E8A-4147-A177-3AD203B41FA5}">
                      <a16:colId xmlns="" xmlns:a16="http://schemas.microsoft.com/office/drawing/2014/main" val="20003"/>
                    </a:ext>
                  </a:extLst>
                </a:gridCol>
              </a:tblGrid>
              <a:tr h="258359">
                <a:tc>
                  <a:txBody>
                    <a:bodyPr/>
                    <a:lstStyle/>
                    <a:p>
                      <a:pPr>
                        <a:lnSpc>
                          <a:spcPct val="115000"/>
                        </a:lnSpc>
                        <a:spcAft>
                          <a:spcPts val="0"/>
                        </a:spcAft>
                      </a:pPr>
                      <a:r>
                        <a:rPr lang="en-IN" sz="1800" dirty="0">
                          <a:effectLst/>
                        </a:rPr>
                        <a:t>Title </a:t>
                      </a:r>
                      <a:endParaRPr lang="en-IN" sz="1800" dirty="0">
                        <a:effectLst/>
                        <a:latin typeface="Calibri"/>
                        <a:ea typeface="Calibri"/>
                        <a:cs typeface="Times New Roman"/>
                      </a:endParaRPr>
                    </a:p>
                  </a:txBody>
                  <a:tcPr marL="25198" marR="25198" marT="0" marB="0"/>
                </a:tc>
                <a:tc>
                  <a:txBody>
                    <a:bodyPr/>
                    <a:lstStyle/>
                    <a:p>
                      <a:pPr>
                        <a:lnSpc>
                          <a:spcPct val="115000"/>
                        </a:lnSpc>
                        <a:spcAft>
                          <a:spcPts val="0"/>
                        </a:spcAft>
                      </a:pPr>
                      <a:r>
                        <a:rPr lang="en-IN" sz="1800" dirty="0">
                          <a:effectLst/>
                        </a:rPr>
                        <a:t>Methods</a:t>
                      </a:r>
                      <a:endParaRPr lang="en-IN" sz="1800" dirty="0">
                        <a:effectLst/>
                        <a:latin typeface="Calibri"/>
                        <a:ea typeface="Calibri"/>
                        <a:cs typeface="Times New Roman"/>
                      </a:endParaRPr>
                    </a:p>
                  </a:txBody>
                  <a:tcPr marL="25198" marR="25198" marT="0" marB="0"/>
                </a:tc>
                <a:tc>
                  <a:txBody>
                    <a:bodyPr/>
                    <a:lstStyle/>
                    <a:p>
                      <a:pPr>
                        <a:lnSpc>
                          <a:spcPct val="115000"/>
                        </a:lnSpc>
                        <a:spcAft>
                          <a:spcPts val="0"/>
                        </a:spcAft>
                      </a:pPr>
                      <a:r>
                        <a:rPr lang="en-IN" sz="1800" dirty="0">
                          <a:effectLst/>
                        </a:rPr>
                        <a:t>Results</a:t>
                      </a:r>
                      <a:endParaRPr lang="en-IN" sz="1800" dirty="0">
                        <a:effectLst/>
                        <a:latin typeface="Calibri"/>
                        <a:ea typeface="Calibri"/>
                        <a:cs typeface="Times New Roman"/>
                      </a:endParaRPr>
                    </a:p>
                  </a:txBody>
                  <a:tcPr marL="25198" marR="25198" marT="0" marB="0"/>
                </a:tc>
                <a:tc>
                  <a:txBody>
                    <a:bodyPr/>
                    <a:lstStyle/>
                    <a:p>
                      <a:pPr>
                        <a:lnSpc>
                          <a:spcPct val="115000"/>
                        </a:lnSpc>
                        <a:spcAft>
                          <a:spcPts val="0"/>
                        </a:spcAft>
                      </a:pPr>
                      <a:r>
                        <a:rPr lang="en-IN" sz="1800" dirty="0">
                          <a:effectLst/>
                        </a:rPr>
                        <a:t>Conclusion </a:t>
                      </a:r>
                      <a:endParaRPr lang="en-IN" sz="1800" dirty="0">
                        <a:effectLst/>
                        <a:latin typeface="Calibri"/>
                        <a:ea typeface="Calibri"/>
                        <a:cs typeface="Times New Roman"/>
                      </a:endParaRPr>
                    </a:p>
                  </a:txBody>
                  <a:tcPr marL="25198" marR="25198" marT="0" marB="0"/>
                </a:tc>
                <a:extLst>
                  <a:ext uri="{0D108BD9-81ED-4DB2-BD59-A6C34878D82A}">
                    <a16:rowId xmlns="" xmlns:a16="http://schemas.microsoft.com/office/drawing/2014/main" val="10000"/>
                  </a:ext>
                </a:extLst>
              </a:tr>
              <a:tr h="3848160">
                <a:tc>
                  <a:txBody>
                    <a:bodyPr/>
                    <a:lstStyle/>
                    <a:p>
                      <a:pPr>
                        <a:lnSpc>
                          <a:spcPct val="115000"/>
                        </a:lnSpc>
                        <a:spcAft>
                          <a:spcPts val="0"/>
                        </a:spcAft>
                      </a:pPr>
                      <a:r>
                        <a:rPr lang="en-IN" sz="1800" dirty="0">
                          <a:effectLst/>
                        </a:rPr>
                        <a:t>Comparison between </a:t>
                      </a:r>
                      <a:r>
                        <a:rPr lang="en-IN" sz="1800" dirty="0" err="1">
                          <a:effectLst/>
                        </a:rPr>
                        <a:t>liposomial</a:t>
                      </a:r>
                      <a:r>
                        <a:rPr lang="en-IN" sz="1800" dirty="0">
                          <a:effectLst/>
                        </a:rPr>
                        <a:t> iron and ferrous </a:t>
                      </a:r>
                      <a:r>
                        <a:rPr lang="en-IN" sz="1800" dirty="0" err="1">
                          <a:effectLst/>
                        </a:rPr>
                        <a:t>sulfate</a:t>
                      </a:r>
                      <a:endParaRPr lang="en-IN" sz="1800" dirty="0">
                        <a:effectLst/>
                      </a:endParaRPr>
                    </a:p>
                    <a:p>
                      <a:pPr>
                        <a:lnSpc>
                          <a:spcPct val="115000"/>
                        </a:lnSpc>
                        <a:spcAft>
                          <a:spcPts val="0"/>
                        </a:spcAft>
                      </a:pPr>
                      <a:r>
                        <a:rPr lang="en-IN" sz="1800" dirty="0">
                          <a:effectLst/>
                        </a:rPr>
                        <a:t>in patients with iron deficiency </a:t>
                      </a:r>
                      <a:r>
                        <a:rPr lang="en-IN" sz="1800" dirty="0" err="1">
                          <a:effectLst/>
                        </a:rPr>
                        <a:t>anemia</a:t>
                      </a:r>
                      <a:r>
                        <a:rPr lang="en-IN" sz="1800" dirty="0">
                          <a:effectLst/>
                        </a:rPr>
                        <a:t> and inflammatory</a:t>
                      </a:r>
                    </a:p>
                    <a:p>
                      <a:pPr>
                        <a:lnSpc>
                          <a:spcPct val="115000"/>
                        </a:lnSpc>
                        <a:spcAft>
                          <a:spcPts val="0"/>
                        </a:spcAft>
                      </a:pPr>
                      <a:r>
                        <a:rPr lang="en-IN" sz="1800" dirty="0">
                          <a:effectLst/>
                        </a:rPr>
                        <a:t>bowel disease. A pilot controlled study</a:t>
                      </a:r>
                      <a:endParaRPr lang="en-IN" sz="1800" b="0" dirty="0">
                        <a:effectLst/>
                        <a:latin typeface="Calibri"/>
                        <a:ea typeface="Calibri"/>
                        <a:cs typeface="Times New Roman"/>
                      </a:endParaRPr>
                    </a:p>
                  </a:txBody>
                  <a:tcPr marL="25198" marR="25198" marT="0" marB="0"/>
                </a:tc>
                <a:tc>
                  <a:txBody>
                    <a:bodyPr/>
                    <a:lstStyle/>
                    <a:p>
                      <a:pPr>
                        <a:lnSpc>
                          <a:spcPct val="115000"/>
                        </a:lnSpc>
                        <a:spcAft>
                          <a:spcPts val="0"/>
                        </a:spcAft>
                      </a:pPr>
                      <a:r>
                        <a:rPr lang="en-IN" sz="1800" dirty="0">
                          <a:effectLst/>
                        </a:rPr>
                        <a:t>N=34,</a:t>
                      </a:r>
                    </a:p>
                    <a:p>
                      <a:pPr>
                        <a:lnSpc>
                          <a:spcPct val="115000"/>
                        </a:lnSpc>
                        <a:spcAft>
                          <a:spcPts val="0"/>
                        </a:spcAft>
                      </a:pPr>
                      <a:r>
                        <a:rPr lang="en-IN" sz="1800" dirty="0">
                          <a:effectLst/>
                        </a:rPr>
                        <a:t>12 weeks;</a:t>
                      </a:r>
                    </a:p>
                    <a:p>
                      <a:pPr>
                        <a:lnSpc>
                          <a:spcPct val="115000"/>
                        </a:lnSpc>
                        <a:spcAft>
                          <a:spcPts val="0"/>
                        </a:spcAft>
                      </a:pPr>
                      <a:r>
                        <a:rPr lang="en-IN" sz="1800" dirty="0">
                          <a:effectLst/>
                        </a:rPr>
                        <a:t>IDA with IBD</a:t>
                      </a:r>
                    </a:p>
                    <a:p>
                      <a:pPr>
                        <a:lnSpc>
                          <a:spcPct val="115000"/>
                        </a:lnSpc>
                        <a:spcAft>
                          <a:spcPts val="0"/>
                        </a:spcAft>
                      </a:pPr>
                      <a:r>
                        <a:rPr lang="en-IN" sz="1800" dirty="0" err="1">
                          <a:effectLst/>
                        </a:rPr>
                        <a:t>Grp</a:t>
                      </a:r>
                      <a:r>
                        <a:rPr lang="en-IN" sz="1800" dirty="0">
                          <a:effectLst/>
                        </a:rPr>
                        <a:t> A: Liposomal iron 30 mg/day</a:t>
                      </a:r>
                    </a:p>
                    <a:p>
                      <a:pPr>
                        <a:lnSpc>
                          <a:spcPct val="115000"/>
                        </a:lnSpc>
                        <a:spcAft>
                          <a:spcPts val="0"/>
                        </a:spcAft>
                      </a:pPr>
                      <a:r>
                        <a:rPr lang="en-IN" sz="1800" dirty="0">
                          <a:effectLst/>
                        </a:rPr>
                        <a:t>(n=11)</a:t>
                      </a:r>
                    </a:p>
                    <a:p>
                      <a:pPr>
                        <a:lnSpc>
                          <a:spcPct val="115000"/>
                        </a:lnSpc>
                        <a:spcAft>
                          <a:spcPts val="0"/>
                        </a:spcAft>
                      </a:pPr>
                      <a:r>
                        <a:rPr lang="en-IN" sz="1800" dirty="0">
                          <a:effectLst/>
                        </a:rPr>
                        <a:t> </a:t>
                      </a:r>
                      <a:r>
                        <a:rPr lang="en-IN" sz="1800" dirty="0" err="1">
                          <a:effectLst/>
                        </a:rPr>
                        <a:t>Grp</a:t>
                      </a:r>
                      <a:r>
                        <a:rPr lang="en-IN" sz="1800" dirty="0">
                          <a:effectLst/>
                        </a:rPr>
                        <a:t> B: Iron sulphate 105 mg/day (n=12)</a:t>
                      </a:r>
                    </a:p>
                    <a:p>
                      <a:pPr>
                        <a:lnSpc>
                          <a:spcPct val="115000"/>
                        </a:lnSpc>
                        <a:spcAft>
                          <a:spcPts val="0"/>
                        </a:spcAft>
                      </a:pPr>
                      <a:r>
                        <a:rPr lang="en-IN" sz="1800" dirty="0">
                          <a:effectLst/>
                        </a:rPr>
                        <a:t> </a:t>
                      </a:r>
                      <a:r>
                        <a:rPr lang="en-IN" sz="1800" dirty="0" err="1">
                          <a:effectLst/>
                        </a:rPr>
                        <a:t>Grp</a:t>
                      </a:r>
                      <a:r>
                        <a:rPr lang="en-IN" sz="1800" dirty="0">
                          <a:effectLst/>
                        </a:rPr>
                        <a:t> C: No iron treatment (n =11)</a:t>
                      </a:r>
                    </a:p>
                    <a:p>
                      <a:pPr>
                        <a:lnSpc>
                          <a:spcPct val="115000"/>
                        </a:lnSpc>
                        <a:spcAft>
                          <a:spcPts val="0"/>
                        </a:spcAft>
                      </a:pPr>
                      <a:endParaRPr lang="en-IN" sz="1800" dirty="0">
                        <a:effectLst/>
                        <a:latin typeface="Calibri"/>
                        <a:ea typeface="Calibri"/>
                        <a:cs typeface="Times New Roman"/>
                      </a:endParaRPr>
                    </a:p>
                  </a:txBody>
                  <a:tcPr marL="25198" marR="25198" marT="0" marB="0"/>
                </a:tc>
                <a:tc>
                  <a:txBody>
                    <a:bodyPr/>
                    <a:lstStyle/>
                    <a:p>
                      <a:pPr>
                        <a:lnSpc>
                          <a:spcPct val="115000"/>
                        </a:lnSpc>
                        <a:spcAft>
                          <a:spcPts val="0"/>
                        </a:spcAft>
                      </a:pPr>
                      <a:r>
                        <a:rPr lang="en-IN" sz="1800" dirty="0">
                          <a:effectLst/>
                        </a:rPr>
                        <a:t>A: </a:t>
                      </a:r>
                      <a:r>
                        <a:rPr lang="en-IN" sz="1800" dirty="0" err="1">
                          <a:effectLst/>
                        </a:rPr>
                        <a:t>Hb</a:t>
                      </a:r>
                      <a:r>
                        <a:rPr lang="en-IN" sz="1800" dirty="0">
                          <a:effectLst/>
                        </a:rPr>
                        <a:t> rise from 10.5 to 12.4 g/</a:t>
                      </a:r>
                      <a:r>
                        <a:rPr lang="en-IN" sz="1800" dirty="0" err="1">
                          <a:effectLst/>
                        </a:rPr>
                        <a:t>dL</a:t>
                      </a:r>
                      <a:endParaRPr lang="en-IN" sz="1800" dirty="0">
                        <a:effectLst/>
                      </a:endParaRPr>
                    </a:p>
                    <a:p>
                      <a:pPr>
                        <a:lnSpc>
                          <a:spcPct val="115000"/>
                        </a:lnSpc>
                        <a:spcAft>
                          <a:spcPts val="0"/>
                        </a:spcAft>
                      </a:pPr>
                      <a:endParaRPr lang="en-IN" sz="1800" dirty="0">
                        <a:effectLst/>
                      </a:endParaRPr>
                    </a:p>
                    <a:p>
                      <a:pPr>
                        <a:lnSpc>
                          <a:spcPct val="115000"/>
                        </a:lnSpc>
                        <a:spcAft>
                          <a:spcPts val="0"/>
                        </a:spcAft>
                      </a:pPr>
                      <a:r>
                        <a:rPr lang="en-IN" sz="1800" dirty="0">
                          <a:effectLst/>
                        </a:rPr>
                        <a:t>B: </a:t>
                      </a:r>
                      <a:r>
                        <a:rPr lang="en-IN" sz="1800" dirty="0" err="1">
                          <a:effectLst/>
                        </a:rPr>
                        <a:t>Hb</a:t>
                      </a:r>
                      <a:r>
                        <a:rPr lang="en-IN" sz="1800" dirty="0">
                          <a:effectLst/>
                        </a:rPr>
                        <a:t> rise from 10.8 to 11.7 g/</a:t>
                      </a:r>
                      <a:r>
                        <a:rPr lang="en-IN" sz="1800" dirty="0" err="1">
                          <a:effectLst/>
                        </a:rPr>
                        <a:t>dL</a:t>
                      </a:r>
                      <a:endParaRPr lang="en-IN" sz="1800" dirty="0">
                        <a:effectLst/>
                      </a:endParaRPr>
                    </a:p>
                    <a:p>
                      <a:pPr>
                        <a:lnSpc>
                          <a:spcPct val="115000"/>
                        </a:lnSpc>
                        <a:spcAft>
                          <a:spcPts val="0"/>
                        </a:spcAft>
                      </a:pPr>
                      <a:endParaRPr lang="en-IN" sz="1800" dirty="0">
                        <a:effectLst/>
                      </a:endParaRPr>
                    </a:p>
                    <a:p>
                      <a:pPr>
                        <a:lnSpc>
                          <a:spcPct val="115000"/>
                        </a:lnSpc>
                        <a:spcAft>
                          <a:spcPts val="0"/>
                        </a:spcAft>
                      </a:pPr>
                      <a:r>
                        <a:rPr lang="en-IN" sz="1800" dirty="0">
                          <a:effectLst/>
                        </a:rPr>
                        <a:t>C: </a:t>
                      </a:r>
                      <a:r>
                        <a:rPr lang="en-IN" sz="1800" dirty="0" err="1">
                          <a:effectLst/>
                        </a:rPr>
                        <a:t>Hb</a:t>
                      </a:r>
                      <a:r>
                        <a:rPr lang="en-IN" sz="1800" dirty="0">
                          <a:effectLst/>
                        </a:rPr>
                        <a:t> rise from 11.3 to 11.9 g/</a:t>
                      </a:r>
                      <a:r>
                        <a:rPr lang="en-IN" sz="1800" dirty="0" err="1">
                          <a:effectLst/>
                        </a:rPr>
                        <a:t>dL</a:t>
                      </a:r>
                      <a:endParaRPr lang="en-IN" sz="1800" dirty="0">
                        <a:effectLst/>
                      </a:endParaRPr>
                    </a:p>
                    <a:p>
                      <a:pPr>
                        <a:lnSpc>
                          <a:spcPct val="115000"/>
                        </a:lnSpc>
                        <a:spcAft>
                          <a:spcPts val="0"/>
                        </a:spcAft>
                      </a:pPr>
                      <a:endParaRPr lang="en-IN" sz="1800" kern="1200" dirty="0">
                        <a:solidFill>
                          <a:schemeClr val="dk1"/>
                        </a:solidFill>
                        <a:effectLst/>
                        <a:latin typeface="+mn-lt"/>
                        <a:ea typeface="+mn-ea"/>
                        <a:cs typeface="+mn-cs"/>
                      </a:endParaRPr>
                    </a:p>
                    <a:p>
                      <a:pPr>
                        <a:lnSpc>
                          <a:spcPct val="115000"/>
                        </a:lnSpc>
                        <a:spcAft>
                          <a:spcPts val="0"/>
                        </a:spcAft>
                      </a:pPr>
                      <a:r>
                        <a:rPr lang="en-IN" sz="1800" kern="1200" dirty="0">
                          <a:solidFill>
                            <a:schemeClr val="dk1"/>
                          </a:solidFill>
                          <a:effectLst/>
                          <a:latin typeface="+mn-lt"/>
                          <a:ea typeface="+mn-ea"/>
                          <a:cs typeface="+mn-cs"/>
                        </a:rPr>
                        <a:t>No side effects </a:t>
                      </a:r>
                      <a:r>
                        <a:rPr lang="en-IN" sz="1800" dirty="0">
                          <a:effectLst/>
                        </a:rPr>
                        <a:t> </a:t>
                      </a:r>
                    </a:p>
                    <a:p>
                      <a:pPr>
                        <a:lnSpc>
                          <a:spcPct val="115000"/>
                        </a:lnSpc>
                        <a:spcAft>
                          <a:spcPts val="0"/>
                        </a:spcAft>
                      </a:pPr>
                      <a:endParaRPr lang="en-IN" sz="1800" dirty="0">
                        <a:effectLst/>
                        <a:latin typeface="Calibri"/>
                        <a:ea typeface="Calibri"/>
                        <a:cs typeface="Times New Roman"/>
                      </a:endParaRPr>
                    </a:p>
                  </a:txBody>
                  <a:tcPr marL="25198" marR="25198" marT="0" marB="0"/>
                </a:tc>
                <a:tc>
                  <a:txBody>
                    <a:bodyPr/>
                    <a:lstStyle/>
                    <a:p>
                      <a:pPr>
                        <a:lnSpc>
                          <a:spcPct val="115000"/>
                        </a:lnSpc>
                        <a:spcAft>
                          <a:spcPts val="0"/>
                        </a:spcAft>
                      </a:pPr>
                      <a:r>
                        <a:rPr lang="en-IN" sz="1800" dirty="0">
                          <a:effectLst/>
                        </a:rPr>
                        <a:t>More </a:t>
                      </a:r>
                      <a:r>
                        <a:rPr lang="en-IN" sz="1800" dirty="0" err="1">
                          <a:effectLst/>
                        </a:rPr>
                        <a:t>Hb</a:t>
                      </a:r>
                      <a:r>
                        <a:rPr lang="en-IN" sz="1800" dirty="0">
                          <a:effectLst/>
                        </a:rPr>
                        <a:t> is increased in liposomal iron group compared to iron sulphate group.</a:t>
                      </a:r>
                      <a:endParaRPr lang="en-IN" sz="1800" dirty="0">
                        <a:effectLst/>
                        <a:latin typeface="Calibri"/>
                        <a:ea typeface="Calibri"/>
                        <a:cs typeface="Times New Roman"/>
                      </a:endParaRPr>
                    </a:p>
                  </a:txBody>
                  <a:tcPr marL="25198" marR="25198" marT="0" marB="0"/>
                </a:tc>
                <a:extLst>
                  <a:ext uri="{0D108BD9-81ED-4DB2-BD59-A6C34878D82A}">
                    <a16:rowId xmlns="" xmlns:a16="http://schemas.microsoft.com/office/drawing/2014/main" val="10001"/>
                  </a:ext>
                </a:extLst>
              </a:tr>
            </a:tbl>
          </a:graphicData>
        </a:graphic>
      </p:graphicFrame>
      <p:sp>
        <p:nvSpPr>
          <p:cNvPr id="6" name="Rectangle 5"/>
          <p:cNvSpPr/>
          <p:nvPr/>
        </p:nvSpPr>
        <p:spPr>
          <a:xfrm>
            <a:off x="0" y="6211669"/>
            <a:ext cx="9144000" cy="646331"/>
          </a:xfrm>
          <a:prstGeom prst="rect">
            <a:avLst/>
          </a:prstGeom>
          <a:solidFill>
            <a:schemeClr val="tx1"/>
          </a:solidFill>
          <a:ln>
            <a:solidFill>
              <a:schemeClr val="bg1"/>
            </a:solidFill>
          </a:ln>
        </p:spPr>
        <p:txBody>
          <a:bodyPr wrap="square">
            <a:spAutoFit/>
          </a:bodyPr>
          <a:lstStyle/>
          <a:p>
            <a:r>
              <a:rPr lang="en-IN" sz="1200" dirty="0" err="1">
                <a:solidFill>
                  <a:schemeClr val="bg1"/>
                </a:solidFill>
              </a:rPr>
              <a:t>Indriolo</a:t>
            </a:r>
            <a:r>
              <a:rPr lang="en-IN" sz="1200" dirty="0">
                <a:solidFill>
                  <a:schemeClr val="bg1"/>
                </a:solidFill>
              </a:rPr>
              <a:t> A, et al. Comparison between </a:t>
            </a:r>
            <a:r>
              <a:rPr lang="en-IN" sz="1200" dirty="0" err="1">
                <a:solidFill>
                  <a:schemeClr val="bg1"/>
                </a:solidFill>
              </a:rPr>
              <a:t>liposomial</a:t>
            </a:r>
            <a:r>
              <a:rPr lang="en-IN" sz="1200" dirty="0">
                <a:solidFill>
                  <a:schemeClr val="bg1"/>
                </a:solidFill>
              </a:rPr>
              <a:t> iron and ferrous sulphate in patients with iron deficiency </a:t>
            </a:r>
            <a:r>
              <a:rPr lang="en-IN" sz="1200" dirty="0" err="1">
                <a:solidFill>
                  <a:schemeClr val="bg1"/>
                </a:solidFill>
              </a:rPr>
              <a:t>anemia</a:t>
            </a:r>
            <a:r>
              <a:rPr lang="en-IN" sz="1200" dirty="0">
                <a:solidFill>
                  <a:schemeClr val="bg1"/>
                </a:solidFill>
              </a:rPr>
              <a:t> and inflammatory bowel disease. A pilot controlled study. 2014. Poster presentations: Therapy &amp; Observation: P530. Italy. </a:t>
            </a:r>
          </a:p>
          <a:p>
            <a:endParaRPr lang="en-IN" sz="1200" dirty="0">
              <a:solidFill>
                <a:schemeClr val="bg1"/>
              </a:solidFill>
            </a:endParaRP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67</a:t>
            </a:fld>
            <a:endParaRPr lang="en-US" dirty="0">
              <a:solidFill>
                <a:prstClr val="white">
                  <a:tint val="75000"/>
                </a:prstClr>
              </a:solidFill>
            </a:endParaRPr>
          </a:p>
        </p:txBody>
      </p:sp>
    </p:spTree>
    <p:extLst>
      <p:ext uri="{BB962C8B-B14F-4D97-AF65-F5344CB8AC3E}">
        <p14:creationId xmlns:p14="http://schemas.microsoft.com/office/powerpoint/2010/main" val="20419929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762000" y="692696"/>
            <a:ext cx="7620000" cy="1143000"/>
          </a:xfrm>
        </p:spPr>
        <p:txBody>
          <a:bodyPr/>
          <a:lstStyle/>
          <a:p>
            <a:r>
              <a:rPr lang="en-IN" sz="3200" dirty="0" smtClean="0"/>
              <a:t>Efficacy </a:t>
            </a:r>
            <a:r>
              <a:rPr lang="en-IN" sz="3200" dirty="0"/>
              <a:t>in Chemotherapy Related </a:t>
            </a:r>
            <a:r>
              <a:rPr lang="en-IN" sz="3200" dirty="0" smtClean="0"/>
              <a:t>	     		             Anaemia </a:t>
            </a:r>
            <a:endParaRPr lang="en-IN" sz="3200" dirty="0"/>
          </a:p>
        </p:txBody>
      </p:sp>
      <p:graphicFrame>
        <p:nvGraphicFramePr>
          <p:cNvPr id="6" name="Table 5"/>
          <p:cNvGraphicFramePr>
            <a:graphicFrameLocks noGrp="1"/>
          </p:cNvGraphicFramePr>
          <p:nvPr>
            <p:extLst>
              <p:ext uri="{D42A27DB-BD31-4B8C-83A1-F6EECF244321}">
                <p14:modId xmlns:p14="http://schemas.microsoft.com/office/powerpoint/2010/main" val="777741298"/>
              </p:ext>
            </p:extLst>
          </p:nvPr>
        </p:nvGraphicFramePr>
        <p:xfrm>
          <a:off x="1" y="1988840"/>
          <a:ext cx="9143999" cy="4444994"/>
        </p:xfrm>
        <a:graphic>
          <a:graphicData uri="http://schemas.openxmlformats.org/drawingml/2006/table">
            <a:tbl>
              <a:tblPr firstRow="1" firstCol="1" bandRow="1">
                <a:tableStyleId>{B301B821-A1FF-4177-AEE7-76D212191A09}</a:tableStyleId>
              </a:tblPr>
              <a:tblGrid>
                <a:gridCol w="2528131">
                  <a:extLst>
                    <a:ext uri="{9D8B030D-6E8A-4147-A177-3AD203B41FA5}">
                      <a16:colId xmlns="" xmlns:a16="http://schemas.microsoft.com/office/drawing/2014/main" val="20000"/>
                    </a:ext>
                  </a:extLst>
                </a:gridCol>
                <a:gridCol w="1833521">
                  <a:extLst>
                    <a:ext uri="{9D8B030D-6E8A-4147-A177-3AD203B41FA5}">
                      <a16:colId xmlns="" xmlns:a16="http://schemas.microsoft.com/office/drawing/2014/main" val="20001"/>
                    </a:ext>
                  </a:extLst>
                </a:gridCol>
                <a:gridCol w="2407091">
                  <a:extLst>
                    <a:ext uri="{9D8B030D-6E8A-4147-A177-3AD203B41FA5}">
                      <a16:colId xmlns="" xmlns:a16="http://schemas.microsoft.com/office/drawing/2014/main" val="20002"/>
                    </a:ext>
                  </a:extLst>
                </a:gridCol>
                <a:gridCol w="2375256">
                  <a:extLst>
                    <a:ext uri="{9D8B030D-6E8A-4147-A177-3AD203B41FA5}">
                      <a16:colId xmlns="" xmlns:a16="http://schemas.microsoft.com/office/drawing/2014/main" val="20003"/>
                    </a:ext>
                  </a:extLst>
                </a:gridCol>
              </a:tblGrid>
              <a:tr h="565862">
                <a:tc>
                  <a:txBody>
                    <a:bodyPr/>
                    <a:lstStyle/>
                    <a:p>
                      <a:pPr marL="144000" algn="l">
                        <a:lnSpc>
                          <a:spcPct val="115000"/>
                        </a:lnSpc>
                        <a:spcAft>
                          <a:spcPts val="0"/>
                        </a:spcAft>
                      </a:pPr>
                      <a:r>
                        <a:rPr lang="en-IN" sz="1800" dirty="0">
                          <a:effectLst/>
                        </a:rPr>
                        <a:t>Title </a:t>
                      </a:r>
                      <a:endParaRPr lang="en-IN" sz="1800" dirty="0">
                        <a:effectLst/>
                        <a:latin typeface="Calibri"/>
                        <a:ea typeface="Calibri"/>
                        <a:cs typeface="Times New Roman"/>
                      </a:endParaRPr>
                    </a:p>
                  </a:txBody>
                  <a:tcPr marL="25201" marR="25201" marT="0" marB="0"/>
                </a:tc>
                <a:tc>
                  <a:txBody>
                    <a:bodyPr/>
                    <a:lstStyle/>
                    <a:p>
                      <a:pPr marL="144000" algn="l">
                        <a:lnSpc>
                          <a:spcPct val="115000"/>
                        </a:lnSpc>
                        <a:spcAft>
                          <a:spcPts val="0"/>
                        </a:spcAft>
                      </a:pPr>
                      <a:r>
                        <a:rPr lang="en-IN" sz="1800" dirty="0">
                          <a:effectLst/>
                        </a:rPr>
                        <a:t>Methods</a:t>
                      </a:r>
                      <a:endParaRPr lang="en-IN" sz="1800" dirty="0">
                        <a:effectLst/>
                        <a:latin typeface="Calibri"/>
                        <a:ea typeface="Calibri"/>
                        <a:cs typeface="Times New Roman"/>
                      </a:endParaRPr>
                    </a:p>
                  </a:txBody>
                  <a:tcPr marL="25201" marR="25201" marT="0" marB="0"/>
                </a:tc>
                <a:tc>
                  <a:txBody>
                    <a:bodyPr/>
                    <a:lstStyle/>
                    <a:p>
                      <a:pPr marL="144000" algn="l">
                        <a:lnSpc>
                          <a:spcPct val="115000"/>
                        </a:lnSpc>
                        <a:spcAft>
                          <a:spcPts val="0"/>
                        </a:spcAft>
                      </a:pPr>
                      <a:r>
                        <a:rPr lang="en-IN" sz="1800" dirty="0">
                          <a:effectLst/>
                        </a:rPr>
                        <a:t>Results</a:t>
                      </a:r>
                      <a:endParaRPr lang="en-IN" sz="1800" dirty="0">
                        <a:effectLst/>
                        <a:latin typeface="Calibri"/>
                        <a:ea typeface="Calibri"/>
                        <a:cs typeface="Times New Roman"/>
                      </a:endParaRPr>
                    </a:p>
                  </a:txBody>
                  <a:tcPr marL="25201" marR="25201" marT="0" marB="0"/>
                </a:tc>
                <a:tc>
                  <a:txBody>
                    <a:bodyPr/>
                    <a:lstStyle/>
                    <a:p>
                      <a:pPr marL="144000" algn="l">
                        <a:lnSpc>
                          <a:spcPct val="115000"/>
                        </a:lnSpc>
                        <a:spcAft>
                          <a:spcPts val="0"/>
                        </a:spcAft>
                      </a:pPr>
                      <a:r>
                        <a:rPr lang="en-IN" sz="1800" dirty="0">
                          <a:effectLst/>
                        </a:rPr>
                        <a:t>Conclusion</a:t>
                      </a:r>
                      <a:endParaRPr lang="en-IN" sz="1800" dirty="0">
                        <a:effectLst/>
                        <a:latin typeface="Calibri"/>
                        <a:ea typeface="Calibri"/>
                        <a:cs typeface="Times New Roman"/>
                      </a:endParaRPr>
                    </a:p>
                  </a:txBody>
                  <a:tcPr marL="25201" marR="25201" marT="0" marB="0"/>
                </a:tc>
                <a:extLst>
                  <a:ext uri="{0D108BD9-81ED-4DB2-BD59-A6C34878D82A}">
                    <a16:rowId xmlns="" xmlns:a16="http://schemas.microsoft.com/office/drawing/2014/main" val="10000"/>
                  </a:ext>
                </a:extLst>
              </a:tr>
              <a:tr h="3879132">
                <a:tc>
                  <a:txBody>
                    <a:bodyPr/>
                    <a:lstStyle/>
                    <a:p>
                      <a:pPr>
                        <a:lnSpc>
                          <a:spcPct val="115000"/>
                        </a:lnSpc>
                        <a:spcAft>
                          <a:spcPts val="0"/>
                        </a:spcAft>
                      </a:pPr>
                      <a:r>
                        <a:rPr lang="en-IN" sz="1800" dirty="0">
                          <a:effectLst/>
                        </a:rPr>
                        <a:t>Safety and efficacy of oral liposomal iron supplemented in cancer patients with chemotherapy related anaemia receiving </a:t>
                      </a:r>
                      <a:r>
                        <a:rPr lang="en-IN" sz="1800" dirty="0" err="1">
                          <a:effectLst/>
                        </a:rPr>
                        <a:t>epoeitin</a:t>
                      </a:r>
                      <a:r>
                        <a:rPr lang="en-IN" sz="1800" dirty="0">
                          <a:effectLst/>
                        </a:rPr>
                        <a:t> </a:t>
                      </a:r>
                      <a:r>
                        <a:rPr lang="en-IN" sz="1800" dirty="0" err="1">
                          <a:effectLst/>
                        </a:rPr>
                        <a:t>alfa</a:t>
                      </a:r>
                      <a:r>
                        <a:rPr lang="en-IN" sz="1800" dirty="0">
                          <a:effectLst/>
                        </a:rPr>
                        <a:t>. </a:t>
                      </a:r>
                      <a:endParaRPr lang="en-IN" sz="1800" b="0" dirty="0">
                        <a:effectLst/>
                        <a:latin typeface="Calibri"/>
                        <a:ea typeface="Calibri"/>
                        <a:cs typeface="Times New Roman"/>
                      </a:endParaRPr>
                    </a:p>
                  </a:txBody>
                  <a:tcPr marL="25197" marR="25197" marT="0" marB="0"/>
                </a:tc>
                <a:tc>
                  <a:txBody>
                    <a:bodyPr/>
                    <a:lstStyle/>
                    <a:p>
                      <a:pPr>
                        <a:lnSpc>
                          <a:spcPct val="115000"/>
                        </a:lnSpc>
                        <a:spcAft>
                          <a:spcPts val="0"/>
                        </a:spcAft>
                      </a:pPr>
                      <a:r>
                        <a:rPr lang="en-IN" sz="1800" dirty="0">
                          <a:effectLst/>
                        </a:rPr>
                        <a:t>N=72,</a:t>
                      </a:r>
                    </a:p>
                    <a:p>
                      <a:pPr>
                        <a:lnSpc>
                          <a:spcPct val="115000"/>
                        </a:lnSpc>
                        <a:spcAft>
                          <a:spcPts val="0"/>
                        </a:spcAft>
                      </a:pPr>
                      <a:r>
                        <a:rPr lang="en-IN" sz="1800" dirty="0">
                          <a:effectLst/>
                        </a:rPr>
                        <a:t>Chemotherapy related anaemia</a:t>
                      </a:r>
                    </a:p>
                    <a:p>
                      <a:pPr>
                        <a:lnSpc>
                          <a:spcPct val="115000"/>
                        </a:lnSpc>
                        <a:spcAft>
                          <a:spcPts val="0"/>
                        </a:spcAft>
                      </a:pPr>
                      <a:endParaRPr lang="en-IN" sz="1800" b="0" dirty="0">
                        <a:effectLst/>
                        <a:latin typeface="Calibri"/>
                        <a:ea typeface="Calibri"/>
                        <a:cs typeface="Times New Roman"/>
                      </a:endParaRPr>
                    </a:p>
                    <a:p>
                      <a:pPr>
                        <a:lnSpc>
                          <a:spcPct val="115000"/>
                        </a:lnSpc>
                        <a:spcAft>
                          <a:spcPts val="0"/>
                        </a:spcAft>
                      </a:pPr>
                      <a:r>
                        <a:rPr lang="en-IN" sz="1800" dirty="0">
                          <a:effectLst/>
                        </a:rPr>
                        <a:t>Liposomal iron 30 mg/day</a:t>
                      </a:r>
                    </a:p>
                    <a:p>
                      <a:pPr>
                        <a:lnSpc>
                          <a:spcPct val="115000"/>
                        </a:lnSpc>
                        <a:spcAft>
                          <a:spcPts val="0"/>
                        </a:spcAft>
                      </a:pPr>
                      <a:r>
                        <a:rPr lang="en-IN" sz="1800" dirty="0">
                          <a:effectLst/>
                        </a:rPr>
                        <a:t>+ </a:t>
                      </a:r>
                      <a:r>
                        <a:rPr lang="en-IN" sz="1800" dirty="0" err="1">
                          <a:effectLst/>
                        </a:rPr>
                        <a:t>Epoeitin</a:t>
                      </a:r>
                      <a:r>
                        <a:rPr lang="en-IN" sz="1800" dirty="0">
                          <a:effectLst/>
                        </a:rPr>
                        <a:t> alpha 40000 IU SC/week for 8 weeks </a:t>
                      </a:r>
                      <a:endParaRPr lang="en-IN" sz="1800" b="0" dirty="0">
                        <a:effectLst/>
                        <a:latin typeface="Calibri"/>
                        <a:ea typeface="Calibri"/>
                        <a:cs typeface="Times New Roman"/>
                      </a:endParaRPr>
                    </a:p>
                  </a:txBody>
                  <a:tcPr marL="25197" marR="25197" marT="0" marB="0"/>
                </a:tc>
                <a:tc>
                  <a:txBody>
                    <a:bodyPr/>
                    <a:lstStyle/>
                    <a:p>
                      <a:pPr lvl="0"/>
                      <a:r>
                        <a:rPr lang="en-IN" sz="1800" kern="1200" dirty="0">
                          <a:solidFill>
                            <a:schemeClr val="dk1"/>
                          </a:solidFill>
                          <a:effectLst/>
                          <a:latin typeface="+mn-lt"/>
                          <a:ea typeface="+mn-ea"/>
                          <a:cs typeface="+mn-cs"/>
                        </a:rPr>
                        <a:t>At the end of 8 </a:t>
                      </a:r>
                      <a:r>
                        <a:rPr lang="en-IN" sz="1800" kern="1200" dirty="0" err="1">
                          <a:solidFill>
                            <a:schemeClr val="dk1"/>
                          </a:solidFill>
                          <a:effectLst/>
                          <a:latin typeface="+mn-lt"/>
                          <a:ea typeface="+mn-ea"/>
                          <a:cs typeface="+mn-cs"/>
                        </a:rPr>
                        <a:t>wks</a:t>
                      </a:r>
                      <a:r>
                        <a:rPr lang="en-IN" sz="1800" kern="1200" dirty="0">
                          <a:solidFill>
                            <a:schemeClr val="dk1"/>
                          </a:solidFill>
                          <a:effectLst/>
                          <a:latin typeface="+mn-lt"/>
                          <a:ea typeface="+mn-ea"/>
                          <a:cs typeface="+mn-cs"/>
                        </a:rPr>
                        <a:t>, mean increase in </a:t>
                      </a:r>
                      <a:r>
                        <a:rPr lang="en-IN" sz="1800" kern="1200" dirty="0" err="1">
                          <a:solidFill>
                            <a:schemeClr val="dk1"/>
                          </a:solidFill>
                          <a:effectLst/>
                          <a:latin typeface="+mn-lt"/>
                          <a:ea typeface="+mn-ea"/>
                          <a:cs typeface="+mn-cs"/>
                        </a:rPr>
                        <a:t>Hb</a:t>
                      </a:r>
                      <a:r>
                        <a:rPr lang="en-IN" sz="1800" kern="1200" dirty="0">
                          <a:solidFill>
                            <a:schemeClr val="dk1"/>
                          </a:solidFill>
                          <a:effectLst/>
                          <a:latin typeface="+mn-lt"/>
                          <a:ea typeface="+mn-ea"/>
                          <a:cs typeface="+mn-cs"/>
                        </a:rPr>
                        <a:t> was 2.2 g/dl</a:t>
                      </a:r>
                    </a:p>
                    <a:p>
                      <a:pPr lvl="0"/>
                      <a:endParaRPr lang="en-IN"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rPr>
                        <a:t>95% patient responded (</a:t>
                      </a:r>
                      <a:r>
                        <a:rPr lang="en-IN" sz="1800" dirty="0" smtClean="0">
                          <a:effectLst/>
                        </a:rPr>
                        <a:t>20% </a:t>
                      </a:r>
                      <a:r>
                        <a:rPr lang="en-IN" sz="1800" dirty="0">
                          <a:effectLst/>
                        </a:rPr>
                        <a:t>rise in </a:t>
                      </a:r>
                      <a:r>
                        <a:rPr lang="en-IN" sz="1800" dirty="0" err="1">
                          <a:effectLst/>
                        </a:rPr>
                        <a:t>Hb</a:t>
                      </a:r>
                      <a:r>
                        <a:rPr lang="en-IN" sz="1800" dirty="0">
                          <a:effectLst/>
                        </a:rPr>
                        <a:t>)</a:t>
                      </a:r>
                    </a:p>
                    <a:p>
                      <a:pPr lvl="0"/>
                      <a:endParaRPr lang="en-IN" sz="1800" kern="1200" dirty="0">
                        <a:solidFill>
                          <a:schemeClr val="dk1"/>
                        </a:solidFill>
                        <a:effectLst/>
                        <a:latin typeface="+mn-lt"/>
                        <a:ea typeface="+mn-ea"/>
                        <a:cs typeface="+mn-cs"/>
                      </a:endParaRPr>
                    </a:p>
                    <a:p>
                      <a:pPr lvl="0"/>
                      <a:r>
                        <a:rPr lang="en-IN" sz="1800" kern="1200" dirty="0">
                          <a:solidFill>
                            <a:schemeClr val="dk1"/>
                          </a:solidFill>
                          <a:effectLst/>
                          <a:latin typeface="+mn-lt"/>
                          <a:ea typeface="+mn-ea"/>
                          <a:cs typeface="+mn-cs"/>
                        </a:rPr>
                        <a:t>Improvement in QOL parameters </a:t>
                      </a:r>
                    </a:p>
                    <a:p>
                      <a:pPr lvl="0"/>
                      <a:endParaRPr lang="en-IN" sz="1800" kern="1200" dirty="0">
                        <a:solidFill>
                          <a:schemeClr val="dk1"/>
                        </a:solidFill>
                        <a:effectLst/>
                        <a:latin typeface="+mn-lt"/>
                        <a:ea typeface="+mn-ea"/>
                        <a:cs typeface="+mn-cs"/>
                      </a:endParaRPr>
                    </a:p>
                  </a:txBody>
                  <a:tcPr marL="25197" marR="25197" marT="0" marB="0"/>
                </a:tc>
                <a:tc>
                  <a:txBody>
                    <a:bodyPr/>
                    <a:lstStyle/>
                    <a:p>
                      <a:pPr>
                        <a:lnSpc>
                          <a:spcPct val="115000"/>
                        </a:lnSpc>
                        <a:spcAft>
                          <a:spcPts val="0"/>
                        </a:spcAft>
                      </a:pPr>
                      <a:r>
                        <a:rPr lang="en-IN" sz="1800" kern="1200" dirty="0">
                          <a:solidFill>
                            <a:schemeClr val="dk1"/>
                          </a:solidFill>
                          <a:effectLst/>
                          <a:latin typeface="+mn-lt"/>
                          <a:ea typeface="+mn-ea"/>
                          <a:cs typeface="+mn-cs"/>
                        </a:rPr>
                        <a:t>Daily supplementation of LI is safe and produces a significant increase in </a:t>
                      </a:r>
                      <a:r>
                        <a:rPr lang="en-IN" sz="1800" kern="1200" dirty="0" err="1">
                          <a:solidFill>
                            <a:schemeClr val="dk1"/>
                          </a:solidFill>
                          <a:effectLst/>
                          <a:latin typeface="+mn-lt"/>
                          <a:ea typeface="+mn-ea"/>
                          <a:cs typeface="+mn-cs"/>
                        </a:rPr>
                        <a:t>Hb</a:t>
                      </a:r>
                      <a:r>
                        <a:rPr lang="en-IN" sz="1800" kern="1200" dirty="0">
                          <a:solidFill>
                            <a:schemeClr val="dk1"/>
                          </a:solidFill>
                          <a:effectLst/>
                          <a:latin typeface="+mn-lt"/>
                          <a:ea typeface="+mn-ea"/>
                          <a:cs typeface="+mn-cs"/>
                        </a:rPr>
                        <a:t> with improved QOL.</a:t>
                      </a:r>
                      <a:endParaRPr lang="en-IN" sz="1800" b="0" dirty="0">
                        <a:effectLst/>
                        <a:latin typeface="Calibri"/>
                        <a:ea typeface="Calibri"/>
                        <a:cs typeface="Times New Roman"/>
                      </a:endParaRPr>
                    </a:p>
                  </a:txBody>
                  <a:tcPr marL="25197" marR="25197" marT="0" marB="0"/>
                </a:tc>
                <a:extLst>
                  <a:ext uri="{0D108BD9-81ED-4DB2-BD59-A6C34878D82A}">
                    <a16:rowId xmlns="" xmlns:a16="http://schemas.microsoft.com/office/drawing/2014/main" val="10001"/>
                  </a:ext>
                </a:extLst>
              </a:tr>
            </a:tbl>
          </a:graphicData>
        </a:graphic>
      </p:graphicFrame>
      <p:sp>
        <p:nvSpPr>
          <p:cNvPr id="3" name="Rectangle 2"/>
          <p:cNvSpPr/>
          <p:nvPr/>
        </p:nvSpPr>
        <p:spPr>
          <a:xfrm>
            <a:off x="0" y="6433834"/>
            <a:ext cx="9144000" cy="461665"/>
          </a:xfrm>
          <a:prstGeom prst="rect">
            <a:avLst/>
          </a:prstGeom>
          <a:solidFill>
            <a:schemeClr val="tx1"/>
          </a:solidFill>
          <a:ln>
            <a:solidFill>
              <a:schemeClr val="bg1"/>
            </a:solidFill>
          </a:ln>
        </p:spPr>
        <p:txBody>
          <a:bodyPr wrap="square">
            <a:spAutoFit/>
          </a:bodyPr>
          <a:lstStyle/>
          <a:p>
            <a:r>
              <a:rPr lang="en-IN" sz="1200" dirty="0" err="1">
                <a:solidFill>
                  <a:schemeClr val="bg1"/>
                </a:solidFill>
              </a:rPr>
              <a:t>Prestifilippo</a:t>
            </a:r>
            <a:r>
              <a:rPr lang="en-IN" sz="1200" dirty="0">
                <a:solidFill>
                  <a:schemeClr val="bg1"/>
                </a:solidFill>
              </a:rPr>
              <a:t> A, et al. Safety and efficacy of oral liposomal iron supplemented in cancer patients with chemotherapy related anaemia receiving </a:t>
            </a:r>
            <a:r>
              <a:rPr lang="en-IN" sz="1200" dirty="0" err="1">
                <a:solidFill>
                  <a:schemeClr val="bg1"/>
                </a:solidFill>
              </a:rPr>
              <a:t>epoeitin</a:t>
            </a:r>
            <a:r>
              <a:rPr lang="en-IN" sz="1200" dirty="0">
                <a:solidFill>
                  <a:schemeClr val="bg1"/>
                </a:solidFill>
              </a:rPr>
              <a:t> </a:t>
            </a:r>
            <a:r>
              <a:rPr lang="en-IN" sz="1200" dirty="0" err="1">
                <a:solidFill>
                  <a:schemeClr val="bg1"/>
                </a:solidFill>
              </a:rPr>
              <a:t>alfa</a:t>
            </a:r>
            <a:r>
              <a:rPr lang="en-IN" sz="1200" dirty="0">
                <a:solidFill>
                  <a:schemeClr val="bg1"/>
                </a:solidFill>
              </a:rPr>
              <a:t>. Poster presentation III: 1565P. ESMO Congress, 2012.</a:t>
            </a: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68</a:t>
            </a:fld>
            <a:endParaRPr lang="en-US" dirty="0">
              <a:solidFill>
                <a:prstClr val="white">
                  <a:tint val="75000"/>
                </a:prstClr>
              </a:solidFill>
            </a:endParaRPr>
          </a:p>
        </p:txBody>
      </p:sp>
    </p:spTree>
    <p:extLst>
      <p:ext uri="{BB962C8B-B14F-4D97-AF65-F5344CB8AC3E}">
        <p14:creationId xmlns:p14="http://schemas.microsoft.com/office/powerpoint/2010/main" val="10130569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32816" y="476672"/>
            <a:ext cx="8286750" cy="1265238"/>
          </a:xfrm>
        </p:spPr>
        <p:txBody>
          <a:bodyPr>
            <a:normAutofit/>
          </a:bodyPr>
          <a:lstStyle/>
          <a:p>
            <a:r>
              <a:rPr lang="en-IN" sz="3200" dirty="0" smtClean="0"/>
              <a:t>Efficacy </a:t>
            </a:r>
            <a:r>
              <a:rPr lang="en-IN" sz="3200" dirty="0"/>
              <a:t>in Chemotherapy Related Anaemia </a:t>
            </a:r>
            <a:r>
              <a:rPr lang="en-IN" sz="3200" dirty="0" smtClean="0"/>
              <a:t>   	       versus </a:t>
            </a:r>
            <a:r>
              <a:rPr lang="en-IN" sz="3200" dirty="0"/>
              <a:t>Intravenous Iron</a:t>
            </a:r>
          </a:p>
        </p:txBody>
      </p:sp>
      <p:graphicFrame>
        <p:nvGraphicFramePr>
          <p:cNvPr id="6" name="Table 5"/>
          <p:cNvGraphicFramePr>
            <a:graphicFrameLocks noGrp="1"/>
          </p:cNvGraphicFramePr>
          <p:nvPr>
            <p:extLst>
              <p:ext uri="{D42A27DB-BD31-4B8C-83A1-F6EECF244321}">
                <p14:modId xmlns:p14="http://schemas.microsoft.com/office/powerpoint/2010/main" val="734586639"/>
              </p:ext>
            </p:extLst>
          </p:nvPr>
        </p:nvGraphicFramePr>
        <p:xfrm>
          <a:off x="0" y="1916831"/>
          <a:ext cx="9144000" cy="4654167"/>
        </p:xfrm>
        <a:graphic>
          <a:graphicData uri="http://schemas.openxmlformats.org/drawingml/2006/table">
            <a:tbl>
              <a:tblPr firstRow="1" firstCol="1" bandRow="1">
                <a:tableStyleId>{B301B821-A1FF-4177-AEE7-76D212191A09}</a:tableStyleId>
              </a:tblPr>
              <a:tblGrid>
                <a:gridCol w="2528130">
                  <a:extLst>
                    <a:ext uri="{9D8B030D-6E8A-4147-A177-3AD203B41FA5}">
                      <a16:colId xmlns="" xmlns:a16="http://schemas.microsoft.com/office/drawing/2014/main" val="20000"/>
                    </a:ext>
                  </a:extLst>
                </a:gridCol>
                <a:gridCol w="2511008">
                  <a:extLst>
                    <a:ext uri="{9D8B030D-6E8A-4147-A177-3AD203B41FA5}">
                      <a16:colId xmlns="" xmlns:a16="http://schemas.microsoft.com/office/drawing/2014/main" val="20001"/>
                    </a:ext>
                  </a:extLst>
                </a:gridCol>
                <a:gridCol w="2027583">
                  <a:extLst>
                    <a:ext uri="{9D8B030D-6E8A-4147-A177-3AD203B41FA5}">
                      <a16:colId xmlns="" xmlns:a16="http://schemas.microsoft.com/office/drawing/2014/main" val="20002"/>
                    </a:ext>
                  </a:extLst>
                </a:gridCol>
                <a:gridCol w="2077279">
                  <a:extLst>
                    <a:ext uri="{9D8B030D-6E8A-4147-A177-3AD203B41FA5}">
                      <a16:colId xmlns="" xmlns:a16="http://schemas.microsoft.com/office/drawing/2014/main" val="20003"/>
                    </a:ext>
                  </a:extLst>
                </a:gridCol>
              </a:tblGrid>
              <a:tr h="320412">
                <a:tc>
                  <a:txBody>
                    <a:bodyPr/>
                    <a:lstStyle/>
                    <a:p>
                      <a:pPr marL="144000" algn="l">
                        <a:lnSpc>
                          <a:spcPct val="115000"/>
                        </a:lnSpc>
                        <a:spcAft>
                          <a:spcPts val="0"/>
                        </a:spcAft>
                      </a:pPr>
                      <a:r>
                        <a:rPr lang="en-IN" sz="1800" dirty="0">
                          <a:effectLst/>
                        </a:rPr>
                        <a:t>Title </a:t>
                      </a:r>
                      <a:endParaRPr lang="en-IN" sz="1800" dirty="0">
                        <a:effectLst/>
                        <a:latin typeface="Calibri"/>
                        <a:ea typeface="Calibri"/>
                        <a:cs typeface="Times New Roman"/>
                      </a:endParaRPr>
                    </a:p>
                  </a:txBody>
                  <a:tcPr marL="25202" marR="25202" marT="0" marB="0"/>
                </a:tc>
                <a:tc>
                  <a:txBody>
                    <a:bodyPr/>
                    <a:lstStyle/>
                    <a:p>
                      <a:pPr marL="144000" algn="l">
                        <a:lnSpc>
                          <a:spcPct val="115000"/>
                        </a:lnSpc>
                        <a:spcAft>
                          <a:spcPts val="0"/>
                        </a:spcAft>
                      </a:pPr>
                      <a:r>
                        <a:rPr lang="en-IN" sz="1800" dirty="0">
                          <a:effectLst/>
                        </a:rPr>
                        <a:t>Methods</a:t>
                      </a:r>
                      <a:endParaRPr lang="en-IN" sz="1800" dirty="0">
                        <a:effectLst/>
                        <a:latin typeface="Calibri"/>
                        <a:ea typeface="Calibri"/>
                        <a:cs typeface="Times New Roman"/>
                      </a:endParaRPr>
                    </a:p>
                  </a:txBody>
                  <a:tcPr marL="25202" marR="25202" marT="0" marB="0"/>
                </a:tc>
                <a:tc>
                  <a:txBody>
                    <a:bodyPr/>
                    <a:lstStyle/>
                    <a:p>
                      <a:pPr marL="144000" algn="l">
                        <a:lnSpc>
                          <a:spcPct val="115000"/>
                        </a:lnSpc>
                        <a:spcAft>
                          <a:spcPts val="0"/>
                        </a:spcAft>
                      </a:pPr>
                      <a:r>
                        <a:rPr lang="en-IN" sz="1800" dirty="0">
                          <a:effectLst/>
                        </a:rPr>
                        <a:t>Results</a:t>
                      </a:r>
                      <a:endParaRPr lang="en-IN" sz="1800" dirty="0">
                        <a:effectLst/>
                        <a:latin typeface="Calibri"/>
                        <a:ea typeface="Calibri"/>
                        <a:cs typeface="Times New Roman"/>
                      </a:endParaRPr>
                    </a:p>
                  </a:txBody>
                  <a:tcPr marL="25202" marR="25202" marT="0" marB="0"/>
                </a:tc>
                <a:tc>
                  <a:txBody>
                    <a:bodyPr/>
                    <a:lstStyle/>
                    <a:p>
                      <a:pPr marL="144000" algn="l">
                        <a:lnSpc>
                          <a:spcPct val="115000"/>
                        </a:lnSpc>
                        <a:spcAft>
                          <a:spcPts val="0"/>
                        </a:spcAft>
                      </a:pPr>
                      <a:r>
                        <a:rPr lang="en-IN" sz="1800" dirty="0">
                          <a:effectLst/>
                        </a:rPr>
                        <a:t>Conclusion</a:t>
                      </a:r>
                      <a:endParaRPr lang="en-IN" sz="1800" dirty="0">
                        <a:effectLst/>
                        <a:latin typeface="Calibri"/>
                        <a:ea typeface="Calibri"/>
                        <a:cs typeface="Times New Roman"/>
                      </a:endParaRPr>
                    </a:p>
                  </a:txBody>
                  <a:tcPr marL="25202" marR="25202" marT="0" marB="0"/>
                </a:tc>
                <a:extLst>
                  <a:ext uri="{0D108BD9-81ED-4DB2-BD59-A6C34878D82A}">
                    <a16:rowId xmlns="" xmlns:a16="http://schemas.microsoft.com/office/drawing/2014/main" val="10000"/>
                  </a:ext>
                </a:extLst>
              </a:tr>
              <a:tr h="4333755">
                <a:tc>
                  <a:txBody>
                    <a:bodyPr/>
                    <a:lstStyle/>
                    <a:p>
                      <a:pPr>
                        <a:lnSpc>
                          <a:spcPct val="115000"/>
                        </a:lnSpc>
                        <a:spcAft>
                          <a:spcPts val="0"/>
                        </a:spcAft>
                      </a:pPr>
                      <a:r>
                        <a:rPr lang="en-IN" sz="1800" dirty="0">
                          <a:effectLst/>
                        </a:rPr>
                        <a:t>Randomized Phase II Trial of supplementation with oral liposomal iron versus intravenous iron in patients with</a:t>
                      </a:r>
                    </a:p>
                    <a:p>
                      <a:pPr>
                        <a:lnSpc>
                          <a:spcPct val="115000"/>
                        </a:lnSpc>
                        <a:spcAft>
                          <a:spcPts val="0"/>
                        </a:spcAft>
                      </a:pPr>
                      <a:r>
                        <a:rPr lang="en-IN" sz="1800" dirty="0">
                          <a:effectLst/>
                        </a:rPr>
                        <a:t>chemotherapy-related </a:t>
                      </a:r>
                      <a:r>
                        <a:rPr lang="en-IN" sz="1800" dirty="0" err="1">
                          <a:effectLst/>
                        </a:rPr>
                        <a:t>anemia</a:t>
                      </a:r>
                      <a:r>
                        <a:rPr lang="en-IN" sz="1800" dirty="0">
                          <a:effectLst/>
                        </a:rPr>
                        <a:t> without Iron deficiency treated with </a:t>
                      </a:r>
                      <a:r>
                        <a:rPr lang="en-IN" sz="1800" dirty="0" err="1">
                          <a:effectLst/>
                        </a:rPr>
                        <a:t>Darbepoetin</a:t>
                      </a:r>
                      <a:r>
                        <a:rPr lang="en-IN" sz="1800" dirty="0">
                          <a:effectLst/>
                        </a:rPr>
                        <a:t> Alfa</a:t>
                      </a:r>
                      <a:endParaRPr lang="en-IN" sz="1800" b="0" dirty="0">
                        <a:effectLst/>
                        <a:latin typeface="Calibri"/>
                        <a:ea typeface="Calibri"/>
                        <a:cs typeface="Times New Roman"/>
                      </a:endParaRPr>
                    </a:p>
                  </a:txBody>
                  <a:tcPr marL="25198" marR="25198" marT="0" marB="0"/>
                </a:tc>
                <a:tc>
                  <a:txBody>
                    <a:bodyPr/>
                    <a:lstStyle/>
                    <a:p>
                      <a:pPr>
                        <a:lnSpc>
                          <a:spcPct val="115000"/>
                        </a:lnSpc>
                        <a:spcAft>
                          <a:spcPts val="0"/>
                        </a:spcAft>
                      </a:pPr>
                      <a:r>
                        <a:rPr lang="en-IN" sz="1800" dirty="0">
                          <a:effectLst/>
                        </a:rPr>
                        <a:t>N= 64, chemotherapy related </a:t>
                      </a:r>
                      <a:r>
                        <a:rPr lang="en-IN" sz="1800" dirty="0" err="1">
                          <a:effectLst/>
                        </a:rPr>
                        <a:t>anemia</a:t>
                      </a:r>
                      <a:endParaRPr lang="en-IN" sz="1800" dirty="0">
                        <a:effectLst/>
                      </a:endParaRPr>
                    </a:p>
                    <a:p>
                      <a:pPr>
                        <a:lnSpc>
                          <a:spcPct val="115000"/>
                        </a:lnSpc>
                        <a:spcAft>
                          <a:spcPts val="0"/>
                        </a:spcAft>
                      </a:pPr>
                      <a:endParaRPr lang="en-IN" sz="1800" b="0" dirty="0">
                        <a:effectLst/>
                        <a:latin typeface="Calibri"/>
                        <a:ea typeface="Calibri"/>
                        <a:cs typeface="Times New Roman"/>
                      </a:endParaRPr>
                    </a:p>
                    <a:p>
                      <a:pPr>
                        <a:lnSpc>
                          <a:spcPct val="115000"/>
                        </a:lnSpc>
                        <a:spcAft>
                          <a:spcPts val="0"/>
                        </a:spcAft>
                      </a:pPr>
                      <a:r>
                        <a:rPr lang="en-IN" sz="1800" dirty="0">
                          <a:effectLst/>
                        </a:rPr>
                        <a:t>Ferric </a:t>
                      </a:r>
                      <a:r>
                        <a:rPr lang="en-IN" sz="1800" dirty="0" err="1">
                          <a:effectLst/>
                        </a:rPr>
                        <a:t>gluconate</a:t>
                      </a:r>
                      <a:r>
                        <a:rPr lang="en-IN" sz="1800" dirty="0">
                          <a:effectLst/>
                        </a:rPr>
                        <a:t> 125 mg IV weekly X 8 </a:t>
                      </a:r>
                      <a:r>
                        <a:rPr lang="en-IN" sz="1800" dirty="0" err="1">
                          <a:effectLst/>
                        </a:rPr>
                        <a:t>wks</a:t>
                      </a:r>
                      <a:r>
                        <a:rPr lang="en-IN" sz="1800" dirty="0">
                          <a:effectLst/>
                        </a:rPr>
                        <a:t> (n=31)</a:t>
                      </a:r>
                    </a:p>
                    <a:p>
                      <a:pPr>
                        <a:lnSpc>
                          <a:spcPct val="115000"/>
                        </a:lnSpc>
                        <a:spcAft>
                          <a:spcPts val="0"/>
                        </a:spcAft>
                      </a:pPr>
                      <a:r>
                        <a:rPr lang="en-IN" sz="1800" dirty="0">
                          <a:effectLst/>
                        </a:rPr>
                        <a:t> </a:t>
                      </a:r>
                      <a:r>
                        <a:rPr lang="en-IN" sz="1800" dirty="0" err="1">
                          <a:effectLst/>
                        </a:rPr>
                        <a:t>Vs</a:t>
                      </a:r>
                      <a:endParaRPr lang="en-IN" sz="1800" dirty="0">
                        <a:effectLst/>
                      </a:endParaRPr>
                    </a:p>
                    <a:p>
                      <a:pPr>
                        <a:lnSpc>
                          <a:spcPct val="115000"/>
                        </a:lnSpc>
                        <a:spcAft>
                          <a:spcPts val="0"/>
                        </a:spcAft>
                      </a:pPr>
                      <a:r>
                        <a:rPr lang="en-IN" sz="1800" dirty="0">
                          <a:effectLst/>
                        </a:rPr>
                        <a:t>Oral liposomal iron 30 mg daily X 8 wks (n=33</a:t>
                      </a:r>
                      <a:r>
                        <a:rPr lang="en-IN" sz="1800" dirty="0" smtClean="0">
                          <a:effectLst/>
                        </a:rPr>
                        <a:t>)</a:t>
                      </a:r>
                      <a:endParaRPr lang="en-IN" sz="1800" dirty="0">
                        <a:effectLst/>
                      </a:endParaRPr>
                    </a:p>
                    <a:p>
                      <a:pPr>
                        <a:lnSpc>
                          <a:spcPct val="115000"/>
                        </a:lnSpc>
                        <a:spcAft>
                          <a:spcPts val="0"/>
                        </a:spcAft>
                      </a:pPr>
                      <a:r>
                        <a:rPr lang="en-IN" sz="1800" dirty="0">
                          <a:effectLst/>
                        </a:rPr>
                        <a:t>+ All received </a:t>
                      </a:r>
                      <a:r>
                        <a:rPr lang="en-IN" sz="1800" dirty="0" err="1">
                          <a:effectLst/>
                        </a:rPr>
                        <a:t>darbepoetin</a:t>
                      </a:r>
                      <a:r>
                        <a:rPr lang="en-IN" sz="1800" dirty="0">
                          <a:effectLst/>
                        </a:rPr>
                        <a:t> </a:t>
                      </a:r>
                      <a:r>
                        <a:rPr lang="en-IN" sz="1800" dirty="0" err="1">
                          <a:effectLst/>
                        </a:rPr>
                        <a:t>alfa</a:t>
                      </a:r>
                      <a:r>
                        <a:rPr lang="en-IN" sz="1800" dirty="0">
                          <a:effectLst/>
                        </a:rPr>
                        <a:t> 500 mcg once every 3 </a:t>
                      </a:r>
                      <a:r>
                        <a:rPr lang="en-IN" sz="1800" dirty="0" err="1">
                          <a:effectLst/>
                        </a:rPr>
                        <a:t>wks</a:t>
                      </a:r>
                      <a:endParaRPr lang="en-IN" sz="1800" b="0" dirty="0">
                        <a:effectLst/>
                        <a:latin typeface="Calibri"/>
                        <a:ea typeface="Calibri"/>
                        <a:cs typeface="Times New Roman"/>
                      </a:endParaRPr>
                    </a:p>
                  </a:txBody>
                  <a:tcPr marL="25198" marR="25198" marT="0" marB="0"/>
                </a:tc>
                <a:tc>
                  <a:txBody>
                    <a:bodyPr/>
                    <a:lstStyle/>
                    <a:p>
                      <a:pPr>
                        <a:lnSpc>
                          <a:spcPct val="115000"/>
                        </a:lnSpc>
                        <a:spcAft>
                          <a:spcPts val="0"/>
                        </a:spcAft>
                      </a:pPr>
                      <a:r>
                        <a:rPr lang="en-IN" sz="1800" kern="1200" dirty="0">
                          <a:solidFill>
                            <a:schemeClr val="dk1"/>
                          </a:solidFill>
                          <a:effectLst/>
                          <a:latin typeface="+mn-lt"/>
                          <a:ea typeface="+mn-ea"/>
                          <a:cs typeface="+mn-cs"/>
                        </a:rPr>
                        <a:t>Similar rise in </a:t>
                      </a:r>
                      <a:r>
                        <a:rPr lang="en-IN" sz="1800" kern="1200" dirty="0" err="1">
                          <a:solidFill>
                            <a:schemeClr val="dk1"/>
                          </a:solidFill>
                          <a:effectLst/>
                          <a:latin typeface="+mn-lt"/>
                          <a:ea typeface="+mn-ea"/>
                          <a:cs typeface="+mn-cs"/>
                        </a:rPr>
                        <a:t>Hb</a:t>
                      </a:r>
                      <a:r>
                        <a:rPr lang="en-IN" sz="1800" kern="1200" dirty="0">
                          <a:solidFill>
                            <a:schemeClr val="dk1"/>
                          </a:solidFill>
                          <a:effectLst/>
                          <a:latin typeface="+mn-lt"/>
                          <a:ea typeface="+mn-ea"/>
                          <a:cs typeface="+mn-cs"/>
                        </a:rPr>
                        <a:t> in both groups</a:t>
                      </a:r>
                    </a:p>
                    <a:p>
                      <a:pPr>
                        <a:lnSpc>
                          <a:spcPct val="115000"/>
                        </a:lnSpc>
                        <a:spcAft>
                          <a:spcPts val="0"/>
                        </a:spcAft>
                      </a:pPr>
                      <a:endParaRPr lang="en-IN" sz="1800" dirty="0">
                        <a:effectLst/>
                      </a:endParaRPr>
                    </a:p>
                    <a:p>
                      <a:pPr>
                        <a:lnSpc>
                          <a:spcPct val="115000"/>
                        </a:lnSpc>
                        <a:spcAft>
                          <a:spcPts val="0"/>
                        </a:spcAft>
                      </a:pPr>
                      <a:r>
                        <a:rPr lang="en-IN" sz="1800" dirty="0">
                          <a:effectLst/>
                        </a:rPr>
                        <a:t>Liposomal iron: response in 70% </a:t>
                      </a:r>
                      <a:r>
                        <a:rPr lang="en-IN" sz="1800" dirty="0" err="1">
                          <a:effectLst/>
                        </a:rPr>
                        <a:t>pts</a:t>
                      </a:r>
                      <a:endParaRPr lang="en-IN" sz="1800" dirty="0">
                        <a:effectLst/>
                      </a:endParaRPr>
                    </a:p>
                    <a:p>
                      <a:pPr>
                        <a:lnSpc>
                          <a:spcPct val="115000"/>
                        </a:lnSpc>
                        <a:spcAft>
                          <a:spcPts val="0"/>
                        </a:spcAft>
                      </a:pPr>
                      <a:r>
                        <a:rPr lang="en-IN" sz="1800" dirty="0">
                          <a:effectLst/>
                        </a:rPr>
                        <a:t>IV iron: response in 71% pts</a:t>
                      </a:r>
                      <a:r>
                        <a:rPr lang="en-IN" sz="1800" dirty="0" smtClean="0">
                          <a:effectLst/>
                        </a:rPr>
                        <a:t>.</a:t>
                      </a:r>
                      <a:endParaRPr lang="en-IN" sz="1800" b="0" dirty="0">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IN" sz="1800" dirty="0">
                          <a:effectLst/>
                        </a:rPr>
                        <a:t>(Response: </a:t>
                      </a:r>
                      <a:r>
                        <a:rPr lang="en-IN" sz="1800" dirty="0" err="1">
                          <a:effectLst/>
                        </a:rPr>
                        <a:t>Hb</a:t>
                      </a:r>
                      <a:r>
                        <a:rPr lang="en-IN" sz="1800" dirty="0">
                          <a:effectLst/>
                        </a:rPr>
                        <a:t> increase ≥ 2 g/dl from baseline or attainment of ≥ </a:t>
                      </a:r>
                      <a:r>
                        <a:rPr lang="en-IN" sz="1800" dirty="0" err="1">
                          <a:effectLst/>
                        </a:rPr>
                        <a:t>Hb</a:t>
                      </a:r>
                      <a:r>
                        <a:rPr lang="en-IN" sz="1800" dirty="0">
                          <a:effectLst/>
                        </a:rPr>
                        <a:t> 12 g/dl.)</a:t>
                      </a:r>
                    </a:p>
                  </a:txBody>
                  <a:tcPr marL="25198" marR="25198"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IN" sz="1800" kern="1200" dirty="0">
                          <a:solidFill>
                            <a:schemeClr val="dk1"/>
                          </a:solidFill>
                          <a:effectLst/>
                          <a:latin typeface="+mn-lt"/>
                          <a:ea typeface="+mn-ea"/>
                          <a:cs typeface="+mn-cs"/>
                        </a:rPr>
                        <a:t>Oral LI provides similar increase in </a:t>
                      </a:r>
                      <a:r>
                        <a:rPr lang="en-IN" sz="1800" kern="1200" dirty="0" err="1">
                          <a:solidFill>
                            <a:schemeClr val="dk1"/>
                          </a:solidFill>
                          <a:effectLst/>
                          <a:latin typeface="+mn-lt"/>
                          <a:ea typeface="+mn-ea"/>
                          <a:cs typeface="+mn-cs"/>
                        </a:rPr>
                        <a:t>Hb</a:t>
                      </a:r>
                      <a:r>
                        <a:rPr lang="en-IN" sz="1800" kern="1200" dirty="0">
                          <a:solidFill>
                            <a:schemeClr val="dk1"/>
                          </a:solidFill>
                          <a:effectLst/>
                          <a:latin typeface="+mn-lt"/>
                          <a:ea typeface="+mn-ea"/>
                          <a:cs typeface="+mn-cs"/>
                        </a:rPr>
                        <a:t> with better tolerability and more convenient administration </a:t>
                      </a:r>
                      <a:endParaRPr lang="en-IN" sz="1800" b="0" dirty="0">
                        <a:effectLst/>
                        <a:latin typeface="Calibri"/>
                        <a:ea typeface="Calibri"/>
                        <a:cs typeface="Times New Roman"/>
                      </a:endParaRPr>
                    </a:p>
                  </a:txBody>
                  <a:tcPr marL="25198" marR="25198" marT="0" marB="0"/>
                </a:tc>
                <a:extLst>
                  <a:ext uri="{0D108BD9-81ED-4DB2-BD59-A6C34878D82A}">
                    <a16:rowId xmlns="" xmlns:a16="http://schemas.microsoft.com/office/drawing/2014/main" val="10001"/>
                  </a:ext>
                </a:extLst>
              </a:tr>
            </a:tbl>
          </a:graphicData>
        </a:graphic>
      </p:graphicFrame>
      <p:sp>
        <p:nvSpPr>
          <p:cNvPr id="2" name="Rectangle 1"/>
          <p:cNvSpPr/>
          <p:nvPr/>
        </p:nvSpPr>
        <p:spPr>
          <a:xfrm>
            <a:off x="0" y="6570998"/>
            <a:ext cx="9144000" cy="287002"/>
          </a:xfrm>
          <a:prstGeom prst="rect">
            <a:avLst/>
          </a:prstGeom>
          <a:solidFill>
            <a:schemeClr val="tx1"/>
          </a:solidFill>
          <a:ln>
            <a:solidFill>
              <a:schemeClr val="bg1"/>
            </a:solidFill>
          </a:ln>
        </p:spPr>
        <p:txBody>
          <a:bodyPr wrap="square">
            <a:spAutoFit/>
          </a:bodyPr>
          <a:lstStyle/>
          <a:p>
            <a:pPr>
              <a:lnSpc>
                <a:spcPct val="115000"/>
              </a:lnSpc>
              <a:spcAft>
                <a:spcPts val="0"/>
              </a:spcAft>
            </a:pPr>
            <a:r>
              <a:rPr lang="en-IN" sz="1100" dirty="0" err="1">
                <a:solidFill>
                  <a:schemeClr val="bg1"/>
                </a:solidFill>
              </a:rPr>
              <a:t>Mafodda</a:t>
            </a:r>
            <a:r>
              <a:rPr lang="en-IN" sz="1100" dirty="0">
                <a:solidFill>
                  <a:schemeClr val="bg1"/>
                </a:solidFill>
              </a:rPr>
              <a:t> A, et al.. ESMO (European Society for Medical Oncology) Congress, Vienna, Austria, 1 October 2012..</a:t>
            </a:r>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69</a:t>
            </a:fld>
            <a:endParaRPr lang="en-US" dirty="0">
              <a:solidFill>
                <a:prstClr val="white">
                  <a:tint val="75000"/>
                </a:prstClr>
              </a:solidFill>
            </a:endParaRPr>
          </a:p>
        </p:txBody>
      </p:sp>
    </p:spTree>
    <p:extLst>
      <p:ext uri="{BB962C8B-B14F-4D97-AF65-F5344CB8AC3E}">
        <p14:creationId xmlns:p14="http://schemas.microsoft.com/office/powerpoint/2010/main" val="1610781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body" idx="1"/>
          </p:nvPr>
        </p:nvSpPr>
        <p:spPr>
          <a:xfrm>
            <a:off x="1115616" y="2253951"/>
            <a:ext cx="7344816" cy="4572001"/>
          </a:xfrm>
          <a:prstGeom prst="rect">
            <a:avLst/>
          </a:prstGeom>
        </p:spPr>
        <p:txBody>
          <a:bodyPr>
            <a:normAutofit/>
          </a:bodyPr>
          <a:lstStyle/>
          <a:p>
            <a:pPr marL="51435" indent="0" defTabSz="685800">
              <a:spcBef>
                <a:spcPts val="500"/>
              </a:spcBef>
              <a:buNone/>
              <a:defRPr sz="1800">
                <a:solidFill>
                  <a:srgbClr val="000000"/>
                </a:solidFill>
              </a:defRPr>
            </a:pPr>
            <a:r>
              <a:rPr lang="en-IN" sz="2800" b="1" dirty="0" smtClean="0">
                <a:solidFill>
                  <a:schemeClr val="bg1"/>
                </a:solidFill>
                <a:cs typeface="Consolas" pitchFamily="49" charset="0"/>
              </a:rPr>
              <a:t>       </a:t>
            </a:r>
            <a:r>
              <a:rPr sz="2800" b="1" dirty="0" smtClean="0">
                <a:solidFill>
                  <a:schemeClr val="bg1"/>
                </a:solidFill>
                <a:cs typeface="Consolas" pitchFamily="49" charset="0"/>
              </a:rPr>
              <a:t>Iron </a:t>
            </a:r>
            <a:r>
              <a:rPr sz="2800" b="1" dirty="0">
                <a:solidFill>
                  <a:schemeClr val="bg1"/>
                </a:solidFill>
                <a:cs typeface="Consolas" pitchFamily="49" charset="0"/>
              </a:rPr>
              <a:t>has many functions in the body</a:t>
            </a:r>
            <a:r>
              <a:rPr lang="en-US" sz="2800" b="1" dirty="0">
                <a:solidFill>
                  <a:schemeClr val="bg1"/>
                </a:solidFill>
                <a:cs typeface="Consolas" pitchFamily="49" charset="0"/>
              </a:rPr>
              <a:t>:</a:t>
            </a:r>
            <a:r>
              <a:rPr sz="2800" b="1" dirty="0">
                <a:solidFill>
                  <a:schemeClr val="bg1"/>
                </a:solidFill>
                <a:cs typeface="Consolas" pitchFamily="49" charset="0"/>
              </a:rPr>
              <a:t> </a:t>
            </a:r>
            <a:endParaRPr lang="en-US" sz="2800" b="1" dirty="0">
              <a:solidFill>
                <a:schemeClr val="bg1"/>
              </a:solidFill>
              <a:cs typeface="Consolas" pitchFamily="49" charset="0"/>
            </a:endParaRPr>
          </a:p>
          <a:p>
            <a:pPr marL="798385" lvl="1" indent="-457200" defTabSz="685800">
              <a:spcBef>
                <a:spcPts val="400"/>
              </a:spcBef>
              <a:buClr>
                <a:schemeClr val="tx1"/>
              </a:buClr>
              <a:buFont typeface="Arial" charset="0"/>
              <a:buChar char="•"/>
              <a:defRPr sz="1800">
                <a:solidFill>
                  <a:srgbClr val="000000"/>
                </a:solidFill>
              </a:defRPr>
            </a:pPr>
            <a:r>
              <a:rPr lang="en-US" sz="2800" dirty="0">
                <a:solidFill>
                  <a:schemeClr val="tx1"/>
                </a:solidFill>
                <a:cs typeface="Consolas" pitchFamily="49" charset="0"/>
              </a:rPr>
              <a:t>In </a:t>
            </a:r>
            <a:r>
              <a:rPr lang="en-US" sz="2800" b="1" dirty="0">
                <a:solidFill>
                  <a:srgbClr val="FFFF00"/>
                </a:solidFill>
                <a:cs typeface="Consolas" pitchFamily="49" charset="0"/>
              </a:rPr>
              <a:t>H</a:t>
            </a:r>
            <a:r>
              <a:rPr sz="2800" b="1" dirty="0" smtClean="0">
                <a:solidFill>
                  <a:srgbClr val="FFFF00"/>
                </a:solidFill>
                <a:cs typeface="Consolas" pitchFamily="49" charset="0"/>
              </a:rPr>
              <a:t>emoglobin</a:t>
            </a:r>
            <a:r>
              <a:rPr sz="2800" dirty="0">
                <a:solidFill>
                  <a:schemeClr val="tx1"/>
                </a:solidFill>
                <a:cs typeface="Consolas" pitchFamily="49" charset="0"/>
              </a:rPr>
              <a:t>, </a:t>
            </a:r>
            <a:r>
              <a:rPr lang="en-IN" sz="2800" dirty="0" smtClean="0">
                <a:solidFill>
                  <a:schemeClr val="tx1"/>
                </a:solidFill>
                <a:cs typeface="Consolas" pitchFamily="49" charset="0"/>
              </a:rPr>
              <a:t>to </a:t>
            </a:r>
            <a:r>
              <a:rPr lang="en-US" sz="2800" dirty="0" smtClean="0">
                <a:cs typeface="Consolas" pitchFamily="49" charset="0"/>
              </a:rPr>
              <a:t>transport</a:t>
            </a:r>
            <a:r>
              <a:rPr sz="2800" dirty="0" smtClean="0">
                <a:cs typeface="Consolas" pitchFamily="49" charset="0"/>
              </a:rPr>
              <a:t> </a:t>
            </a:r>
            <a:r>
              <a:rPr lang="en-IN" sz="2800" dirty="0" smtClean="0">
                <a:cs typeface="Consolas" pitchFamily="49" charset="0"/>
              </a:rPr>
              <a:t>oxygen </a:t>
            </a:r>
            <a:r>
              <a:rPr lang="en-US" sz="2800" dirty="0" smtClean="0">
                <a:solidFill>
                  <a:schemeClr val="tx1"/>
                </a:solidFill>
                <a:cs typeface="Consolas" pitchFamily="49" charset="0"/>
              </a:rPr>
              <a:t>to the cells</a:t>
            </a:r>
            <a:endParaRPr lang="en-US" sz="2800" dirty="0">
              <a:solidFill>
                <a:schemeClr val="tx1"/>
              </a:solidFill>
              <a:cs typeface="Consolas" pitchFamily="49" charset="0"/>
            </a:endParaRPr>
          </a:p>
          <a:p>
            <a:pPr marL="798385" lvl="1" indent="-457200" defTabSz="685800">
              <a:spcBef>
                <a:spcPts val="400"/>
              </a:spcBef>
              <a:buClr>
                <a:schemeClr val="tx1"/>
              </a:buClr>
              <a:buFont typeface="Arial" charset="0"/>
              <a:buChar char="•"/>
              <a:defRPr sz="1800">
                <a:solidFill>
                  <a:srgbClr val="000000"/>
                </a:solidFill>
              </a:defRPr>
            </a:pPr>
            <a:r>
              <a:rPr lang="en-US" sz="2800" dirty="0">
                <a:solidFill>
                  <a:schemeClr val="tx1"/>
                </a:solidFill>
                <a:cs typeface="Consolas" pitchFamily="49" charset="0"/>
              </a:rPr>
              <a:t>In </a:t>
            </a:r>
            <a:r>
              <a:rPr lang="en-US" sz="2800" b="1" dirty="0">
                <a:solidFill>
                  <a:srgbClr val="FFFF00"/>
                </a:solidFill>
                <a:cs typeface="Consolas" pitchFamily="49" charset="0"/>
              </a:rPr>
              <a:t>myoglobin</a:t>
            </a:r>
            <a:r>
              <a:rPr lang="en-US" sz="2800" dirty="0">
                <a:solidFill>
                  <a:schemeClr val="tx1"/>
                </a:solidFill>
                <a:cs typeface="Consolas" pitchFamily="49" charset="0"/>
              </a:rPr>
              <a:t>, for oxygen to muscle</a:t>
            </a:r>
            <a:endParaRPr sz="2800" dirty="0">
              <a:solidFill>
                <a:schemeClr val="tx1"/>
              </a:solidFill>
              <a:cs typeface="Consolas" pitchFamily="49" charset="0"/>
            </a:endParaRPr>
          </a:p>
          <a:p>
            <a:pPr marL="798385" lvl="1" indent="-457200" defTabSz="685800">
              <a:spcBef>
                <a:spcPts val="400"/>
              </a:spcBef>
              <a:buClr>
                <a:schemeClr val="tx1"/>
              </a:buClr>
              <a:buFont typeface="Arial" charset="0"/>
              <a:buChar char="•"/>
              <a:defRPr sz="1800">
                <a:solidFill>
                  <a:srgbClr val="000000"/>
                </a:solidFill>
              </a:defRPr>
            </a:pPr>
            <a:r>
              <a:rPr lang="en-US" sz="2800" dirty="0">
                <a:solidFill>
                  <a:schemeClr val="tx1"/>
                </a:solidFill>
                <a:cs typeface="Consolas" pitchFamily="49" charset="0"/>
              </a:rPr>
              <a:t>In </a:t>
            </a:r>
            <a:r>
              <a:rPr sz="2800" b="1" dirty="0">
                <a:solidFill>
                  <a:srgbClr val="FFFF00"/>
                </a:solidFill>
                <a:cs typeface="Consolas" pitchFamily="49" charset="0"/>
              </a:rPr>
              <a:t>cytochrome</a:t>
            </a:r>
            <a:r>
              <a:rPr lang="en-US" sz="2800" b="1" dirty="0">
                <a:solidFill>
                  <a:srgbClr val="FFFF00"/>
                </a:solidFill>
                <a:cs typeface="Consolas" pitchFamily="49" charset="0"/>
              </a:rPr>
              <a:t>s</a:t>
            </a:r>
            <a:r>
              <a:rPr sz="2800" dirty="0">
                <a:solidFill>
                  <a:schemeClr val="tx1"/>
                </a:solidFill>
                <a:cs typeface="Consolas" pitchFamily="49" charset="0"/>
              </a:rPr>
              <a:t>, </a:t>
            </a:r>
            <a:r>
              <a:rPr lang="en-US" sz="2800" dirty="0">
                <a:solidFill>
                  <a:schemeClr val="tx1"/>
                </a:solidFill>
                <a:cs typeface="Consolas" pitchFamily="49" charset="0"/>
              </a:rPr>
              <a:t>for biochemical reactions</a:t>
            </a:r>
            <a:endParaRPr sz="2800" dirty="0">
              <a:solidFill>
                <a:schemeClr val="tx1"/>
              </a:solidFill>
              <a:cs typeface="Consolas" pitchFamily="49" charset="0"/>
            </a:endParaRPr>
          </a:p>
          <a:p>
            <a:pPr marL="798385" lvl="1" indent="-457200" defTabSz="685800">
              <a:spcBef>
                <a:spcPts val="400"/>
              </a:spcBef>
              <a:buClr>
                <a:schemeClr val="tx1"/>
              </a:buClr>
              <a:buFont typeface="Arial" charset="0"/>
              <a:buChar char="•"/>
              <a:defRPr sz="1800">
                <a:solidFill>
                  <a:srgbClr val="000000"/>
                </a:solidFill>
              </a:defRPr>
            </a:pPr>
            <a:r>
              <a:rPr lang="en-US" sz="2800" dirty="0">
                <a:solidFill>
                  <a:schemeClr val="tx1"/>
                </a:solidFill>
                <a:cs typeface="Consolas" pitchFamily="49" charset="0"/>
              </a:rPr>
              <a:t>F</a:t>
            </a:r>
            <a:r>
              <a:rPr sz="2800" dirty="0">
                <a:solidFill>
                  <a:schemeClr val="tx1"/>
                </a:solidFill>
                <a:cs typeface="Consolas" pitchFamily="49" charset="0"/>
              </a:rPr>
              <a:t>or the synthesis of </a:t>
            </a:r>
            <a:r>
              <a:rPr sz="2800" dirty="0">
                <a:solidFill>
                  <a:srgbClr val="FFFF00"/>
                </a:solidFill>
                <a:cs typeface="Consolas" pitchFamily="49" charset="0"/>
              </a:rPr>
              <a:t>neurotransmitters </a:t>
            </a:r>
            <a:r>
              <a:rPr sz="2800" dirty="0">
                <a:solidFill>
                  <a:schemeClr val="tx1"/>
                </a:solidFill>
                <a:cs typeface="Consolas" pitchFamily="49" charset="0"/>
              </a:rPr>
              <a:t>for brain function</a:t>
            </a:r>
          </a:p>
          <a:p>
            <a:pPr marL="798385" lvl="1" indent="-457200" defTabSz="685800">
              <a:spcBef>
                <a:spcPts val="400"/>
              </a:spcBef>
              <a:buClr>
                <a:schemeClr val="tx1"/>
              </a:buClr>
              <a:buFont typeface="Arial" charset="0"/>
              <a:buChar char="•"/>
              <a:defRPr sz="1800">
                <a:solidFill>
                  <a:srgbClr val="000000"/>
                </a:solidFill>
              </a:defRPr>
            </a:pPr>
            <a:r>
              <a:rPr lang="en-US" sz="2800" dirty="0">
                <a:solidFill>
                  <a:schemeClr val="tx1"/>
                </a:solidFill>
                <a:cs typeface="Consolas" pitchFamily="49" charset="0"/>
              </a:rPr>
              <a:t>For </a:t>
            </a:r>
            <a:r>
              <a:rPr lang="en-US" sz="2800" dirty="0">
                <a:solidFill>
                  <a:srgbClr val="FFFF00"/>
                </a:solidFill>
                <a:cs typeface="Consolas" pitchFamily="49" charset="0"/>
              </a:rPr>
              <a:t>DNA </a:t>
            </a:r>
            <a:r>
              <a:rPr sz="2800" dirty="0">
                <a:solidFill>
                  <a:srgbClr val="FFFF00"/>
                </a:solidFill>
                <a:cs typeface="Consolas" pitchFamily="49" charset="0"/>
              </a:rPr>
              <a:t>synthesi</a:t>
            </a:r>
            <a:r>
              <a:rPr lang="en-US" sz="2800" dirty="0" smtClean="0">
                <a:solidFill>
                  <a:srgbClr val="FFFF00"/>
                </a:solidFill>
                <a:cs typeface="Consolas" pitchFamily="49" charset="0"/>
              </a:rPr>
              <a:t>s</a:t>
            </a:r>
            <a:r>
              <a:rPr sz="2800" dirty="0" smtClean="0">
                <a:solidFill>
                  <a:schemeClr val="tx1"/>
                </a:solidFill>
                <a:cs typeface="Consolas" pitchFamily="49" charset="0"/>
              </a:rPr>
              <a:t>, </a:t>
            </a:r>
            <a:r>
              <a:rPr sz="2800" dirty="0">
                <a:solidFill>
                  <a:schemeClr val="tx1"/>
                </a:solidFill>
                <a:cs typeface="Consolas" pitchFamily="49" charset="0"/>
              </a:rPr>
              <a:t>to </a:t>
            </a:r>
            <a:r>
              <a:rPr lang="en-US" sz="2800" dirty="0">
                <a:solidFill>
                  <a:schemeClr val="tx1"/>
                </a:solidFill>
                <a:cs typeface="Consolas" pitchFamily="49" charset="0"/>
              </a:rPr>
              <a:t>make</a:t>
            </a:r>
            <a:r>
              <a:rPr sz="2800" dirty="0">
                <a:solidFill>
                  <a:schemeClr val="tx1"/>
                </a:solidFill>
                <a:cs typeface="Consolas" pitchFamily="49" charset="0"/>
              </a:rPr>
              <a:t> new cells </a:t>
            </a:r>
          </a:p>
          <a:p>
            <a:pPr marL="798385" lvl="1" indent="-457200" defTabSz="685800">
              <a:spcBef>
                <a:spcPts val="400"/>
              </a:spcBef>
              <a:buClr>
                <a:schemeClr val="tx1"/>
              </a:buClr>
              <a:buFont typeface="Arial" charset="0"/>
              <a:buChar char="•"/>
              <a:defRPr sz="1800">
                <a:solidFill>
                  <a:srgbClr val="000000"/>
                </a:solidFill>
              </a:defRPr>
            </a:pPr>
            <a:r>
              <a:rPr lang="en-US" sz="2800" dirty="0">
                <a:solidFill>
                  <a:schemeClr val="tx1"/>
                </a:solidFill>
                <a:cs typeface="Consolas" pitchFamily="49" charset="0"/>
              </a:rPr>
              <a:t>For </a:t>
            </a:r>
            <a:r>
              <a:rPr sz="2800" dirty="0">
                <a:solidFill>
                  <a:srgbClr val="FFFF00"/>
                </a:solidFill>
                <a:cs typeface="Consolas" pitchFamily="49" charset="0"/>
              </a:rPr>
              <a:t>immune function</a:t>
            </a:r>
            <a:r>
              <a:rPr lang="en-US" sz="2800" dirty="0">
                <a:solidFill>
                  <a:srgbClr val="FFFF00"/>
                </a:solidFill>
                <a:cs typeface="Consolas" pitchFamily="49" charset="0"/>
              </a:rPr>
              <a:t> </a:t>
            </a:r>
            <a:r>
              <a:rPr lang="en-US" sz="2800" dirty="0">
                <a:solidFill>
                  <a:schemeClr val="tx1"/>
                </a:solidFill>
                <a:cs typeface="Consolas" pitchFamily="49" charset="0"/>
              </a:rPr>
              <a:t>to fight infection</a:t>
            </a:r>
            <a:r>
              <a:rPr sz="2800" dirty="0">
                <a:solidFill>
                  <a:schemeClr val="tx1"/>
                </a:solidFill>
                <a:cs typeface="Consolas" pitchFamily="49" charset="0"/>
              </a:rPr>
              <a:t> </a:t>
            </a:r>
          </a:p>
        </p:txBody>
      </p:sp>
      <p:sp>
        <p:nvSpPr>
          <p:cNvPr id="5" name="TextBox 4"/>
          <p:cNvSpPr txBox="1"/>
          <p:nvPr/>
        </p:nvSpPr>
        <p:spPr>
          <a:xfrm>
            <a:off x="1979712" y="976334"/>
            <a:ext cx="5351145" cy="707886"/>
          </a:xfrm>
          <a:prstGeom prst="rect">
            <a:avLst/>
          </a:prstGeom>
          <a:noFill/>
          <a:ln>
            <a:solidFill>
              <a:schemeClr val="accent6">
                <a:lumMod val="75000"/>
              </a:schemeClr>
            </a:solidFill>
          </a:ln>
        </p:spPr>
        <p:txBody>
          <a:bodyPr wrap="none" rtlCol="0">
            <a:spAutoFit/>
          </a:bodyPr>
          <a:lstStyle/>
          <a:p>
            <a:r>
              <a:rPr lang="en-US" sz="4000" dirty="0" smtClean="0"/>
              <a:t>Why is iron important?</a:t>
            </a:r>
            <a:endParaRPr lang="en-US" sz="4000" dirty="0"/>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3474237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IN" dirty="0" smtClean="0"/>
              <a:t>         Safety </a:t>
            </a:r>
            <a:r>
              <a:rPr lang="en-IN" dirty="0"/>
              <a:t>of I-seal Iron</a:t>
            </a:r>
          </a:p>
        </p:txBody>
      </p:sp>
      <p:sp>
        <p:nvSpPr>
          <p:cNvPr id="95235" name="Content Placeholder 2"/>
          <p:cNvSpPr>
            <a:spLocks noGrp="1"/>
          </p:cNvSpPr>
          <p:nvPr>
            <p:ph idx="1"/>
          </p:nvPr>
        </p:nvSpPr>
        <p:spPr>
          <a:xfrm>
            <a:off x="386360" y="2235435"/>
            <a:ext cx="8506120" cy="4323936"/>
          </a:xfrm>
        </p:spPr>
        <p:txBody>
          <a:bodyPr>
            <a:normAutofit/>
          </a:bodyPr>
          <a:lstStyle/>
          <a:p>
            <a:r>
              <a:rPr lang="en-IN" dirty="0" smtClean="0"/>
              <a:t>Safe </a:t>
            </a:r>
            <a:r>
              <a:rPr lang="en-IN" dirty="0"/>
              <a:t>and tolerable</a:t>
            </a:r>
          </a:p>
          <a:p>
            <a:r>
              <a:rPr lang="en-IN" dirty="0"/>
              <a:t>AEs in clinical trials were minimal and of mild nature</a:t>
            </a:r>
          </a:p>
          <a:p>
            <a:r>
              <a:rPr lang="en-IN" dirty="0"/>
              <a:t>Less incidence compared to other iron preparations</a:t>
            </a:r>
          </a:p>
          <a:p>
            <a:r>
              <a:rPr lang="en-IN" dirty="0"/>
              <a:t>In study conducted by </a:t>
            </a:r>
            <a:r>
              <a:rPr lang="en-IN" i="1" dirty="0" err="1"/>
              <a:t>Pisani</a:t>
            </a:r>
            <a:r>
              <a:rPr lang="en-IN" i="1" dirty="0"/>
              <a:t> et al</a:t>
            </a:r>
            <a:r>
              <a:rPr lang="en-IN" dirty="0"/>
              <a:t>, 3.1 % patients had drug-related AEs compared to 34.5 % patients in IV iron group</a:t>
            </a:r>
          </a:p>
          <a:p>
            <a:r>
              <a:rPr lang="en-IN" dirty="0"/>
              <a:t>Most common AEs were</a:t>
            </a:r>
          </a:p>
          <a:p>
            <a:pPr lvl="1"/>
            <a:r>
              <a:rPr lang="en-IN" sz="2400" dirty="0"/>
              <a:t>Constipation (4.5%)</a:t>
            </a:r>
          </a:p>
          <a:p>
            <a:pPr lvl="1"/>
            <a:r>
              <a:rPr lang="en-IN" sz="2400" dirty="0" err="1"/>
              <a:t>Diarrhea</a:t>
            </a:r>
            <a:r>
              <a:rPr lang="en-IN" sz="2400" dirty="0"/>
              <a:t> (4.5%)</a:t>
            </a:r>
          </a:p>
          <a:p>
            <a:endParaRPr lang="en-IN" dirty="0"/>
          </a:p>
        </p:txBody>
      </p:sp>
      <p:sp>
        <p:nvSpPr>
          <p:cNvPr id="5" name="Rectangle 9"/>
          <p:cNvSpPr>
            <a:spLocks noChangeArrowheads="1"/>
          </p:cNvSpPr>
          <p:nvPr/>
        </p:nvSpPr>
        <p:spPr bwMode="auto">
          <a:xfrm>
            <a:off x="14144" y="6591836"/>
            <a:ext cx="9129856" cy="276999"/>
          </a:xfrm>
          <a:prstGeom prst="rect">
            <a:avLst/>
          </a:prstGeom>
          <a:solidFill>
            <a:schemeClr val="tx1"/>
          </a:solidFill>
          <a:ln>
            <a:noFill/>
          </a:ln>
          <a:extLst/>
        </p:spPr>
        <p:txBody>
          <a:bodyPr wrap="square">
            <a:spAutoFit/>
          </a:bodyPr>
          <a:lstStyle/>
          <a:p>
            <a:r>
              <a:rPr lang="en-IN" sz="1200" dirty="0" err="1">
                <a:solidFill>
                  <a:schemeClr val="bg1"/>
                </a:solidFill>
              </a:rPr>
              <a:t>Pisani</a:t>
            </a:r>
            <a:r>
              <a:rPr lang="en-IN" sz="1200" dirty="0">
                <a:solidFill>
                  <a:schemeClr val="bg1"/>
                </a:solidFill>
              </a:rPr>
              <a:t> </a:t>
            </a:r>
            <a:r>
              <a:rPr lang="en-IN" sz="1200" dirty="0" err="1">
                <a:solidFill>
                  <a:schemeClr val="bg1"/>
                </a:solidFill>
              </a:rPr>
              <a:t>A,et</a:t>
            </a:r>
            <a:r>
              <a:rPr lang="en-IN" sz="1200" dirty="0">
                <a:solidFill>
                  <a:schemeClr val="bg1"/>
                </a:solidFill>
              </a:rPr>
              <a:t> al. </a:t>
            </a:r>
            <a:r>
              <a:rPr lang="en-IN" sz="1200" dirty="0" err="1">
                <a:solidFill>
                  <a:schemeClr val="bg1"/>
                </a:solidFill>
              </a:rPr>
              <a:t>Nephrol</a:t>
            </a:r>
            <a:r>
              <a:rPr lang="en-IN" sz="1200" dirty="0">
                <a:solidFill>
                  <a:schemeClr val="bg1"/>
                </a:solidFill>
              </a:rPr>
              <a:t> Dial Transplant. 2015 Apr;30(4):645-52.</a:t>
            </a: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70</a:t>
            </a:fld>
            <a:endParaRPr lang="en-US" dirty="0">
              <a:solidFill>
                <a:prstClr val="white">
                  <a:tint val="75000"/>
                </a:prstClr>
              </a:solidFill>
            </a:endParaRPr>
          </a:p>
        </p:txBody>
      </p:sp>
    </p:spTree>
    <p:extLst>
      <p:ext uri="{BB962C8B-B14F-4D97-AF65-F5344CB8AC3E}">
        <p14:creationId xmlns:p14="http://schemas.microsoft.com/office/powerpoint/2010/main" val="156554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852936"/>
            <a:ext cx="8298951" cy="1446550"/>
          </a:xfrm>
          <a:prstGeom prst="rect">
            <a:avLst/>
          </a:prstGeom>
        </p:spPr>
        <p:txBody>
          <a:bodyPr wrap="square">
            <a:spAutoFit/>
          </a:bodyPr>
          <a:lstStyle/>
          <a:p>
            <a:r>
              <a:rPr lang="en-US" sz="4400" dirty="0" smtClean="0"/>
              <a:t>Some simple measures that work wonders </a:t>
            </a:r>
            <a:r>
              <a:rPr lang="mr-IN" sz="4400" dirty="0" smtClean="0"/>
              <a:t>…</a:t>
            </a:r>
            <a:endParaRPr lang="en-US" sz="4400" dirty="0"/>
          </a:p>
        </p:txBody>
      </p:sp>
      <p:sp>
        <p:nvSpPr>
          <p:cNvPr id="2" name="Rectangle 1"/>
          <p:cNvSpPr/>
          <p:nvPr/>
        </p:nvSpPr>
        <p:spPr>
          <a:xfrm>
            <a:off x="2195736" y="908720"/>
            <a:ext cx="3439018" cy="707886"/>
          </a:xfrm>
          <a:prstGeom prst="rect">
            <a:avLst/>
          </a:prstGeom>
          <a:ln>
            <a:solidFill>
              <a:srgbClr val="FF0000"/>
            </a:solidFill>
          </a:ln>
        </p:spPr>
        <p:txBody>
          <a:bodyPr wrap="none">
            <a:spAutoFit/>
          </a:bodyPr>
          <a:lstStyle/>
          <a:p>
            <a:pPr lvl="0"/>
            <a:r>
              <a:rPr lang="en-US" sz="4000" dirty="0">
                <a:solidFill>
                  <a:prstClr val="white"/>
                </a:solidFill>
              </a:rPr>
              <a:t>To </a:t>
            </a:r>
            <a:r>
              <a:rPr lang="en-US" sz="4000" dirty="0" smtClean="0">
                <a:solidFill>
                  <a:prstClr val="white"/>
                </a:solidFill>
              </a:rPr>
              <a:t>conclude… </a:t>
            </a:r>
            <a:endParaRPr lang="en-US" sz="4000" dirty="0">
              <a:solidFill>
                <a:prstClr val="white"/>
              </a:solidFill>
            </a:endParaRPr>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71</a:t>
            </a:fld>
            <a:endParaRPr lang="en-US" dirty="0">
              <a:solidFill>
                <a:prstClr val="white">
                  <a:tint val="75000"/>
                </a:prstClr>
              </a:solidFill>
            </a:endParaRPr>
          </a:p>
        </p:txBody>
      </p:sp>
    </p:spTree>
    <p:extLst>
      <p:ext uri="{BB962C8B-B14F-4D97-AF65-F5344CB8AC3E}">
        <p14:creationId xmlns:p14="http://schemas.microsoft.com/office/powerpoint/2010/main" val="32405339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e result for ye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4987" y="3068960"/>
            <a:ext cx="2333906" cy="28034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35696" y="974631"/>
            <a:ext cx="4392488" cy="707886"/>
          </a:xfrm>
          <a:prstGeom prst="rect">
            <a:avLst/>
          </a:prstGeom>
          <a:ln>
            <a:solidFill>
              <a:srgbClr val="FF0000"/>
            </a:solidFill>
          </a:ln>
        </p:spPr>
        <p:txBody>
          <a:bodyPr wrap="square">
            <a:spAutoFit/>
          </a:bodyPr>
          <a:lstStyle/>
          <a:p>
            <a:r>
              <a:rPr lang="en-US" sz="4000" dirty="0"/>
              <a:t>Blood transfusion?</a:t>
            </a: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72</a:t>
            </a:fld>
            <a:endParaRPr lang="en-US" dirty="0">
              <a:solidFill>
                <a:prstClr val="white">
                  <a:tint val="75000"/>
                </a:prstClr>
              </a:solidFill>
            </a:endParaRPr>
          </a:p>
        </p:txBody>
      </p:sp>
    </p:spTree>
    <p:extLst>
      <p:ext uri="{BB962C8B-B14F-4D97-AF65-F5344CB8AC3E}">
        <p14:creationId xmlns:p14="http://schemas.microsoft.com/office/powerpoint/2010/main" val="7358396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481"/>
          <p:cNvSpPr/>
          <p:nvPr/>
        </p:nvSpPr>
        <p:spPr>
          <a:xfrm>
            <a:off x="539552" y="2276872"/>
            <a:ext cx="4069851" cy="11079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marL="182562" indent="-136525" algn="r">
              <a:spcBef>
                <a:spcPts val="600"/>
              </a:spcBef>
              <a:defRPr sz="2800">
                <a:solidFill>
                  <a:srgbClr val="FFFFFF"/>
                </a:solidFill>
              </a:defRPr>
            </a:lvl1pPr>
          </a:lstStyle>
          <a:p>
            <a:pPr lvl="0">
              <a:defRPr sz="1800">
                <a:solidFill>
                  <a:srgbClr val="000000"/>
                </a:solidFill>
              </a:defRPr>
            </a:pPr>
            <a:r>
              <a:rPr lang="en-US" sz="3600" dirty="0" smtClean="0"/>
              <a:t>By d</a:t>
            </a:r>
            <a:r>
              <a:rPr sz="3600" dirty="0" smtClean="0"/>
              <a:t>elayed </a:t>
            </a:r>
            <a:r>
              <a:rPr sz="3600" dirty="0"/>
              <a:t>cord </a:t>
            </a:r>
            <a:r>
              <a:rPr sz="3600" dirty="0" smtClean="0"/>
              <a:t>clamping</a:t>
            </a:r>
            <a:r>
              <a:rPr lang="en-US" sz="3600" dirty="0" smtClean="0"/>
              <a:t>…</a:t>
            </a:r>
            <a:endParaRPr sz="3600" dirty="0"/>
          </a:p>
        </p:txBody>
      </p:sp>
      <p:pic>
        <p:nvPicPr>
          <p:cNvPr id="482" name="image15.jpg" descr="https://encrypted-tbn3.gstatic.com/images?q=tbn:ANd9GcRb_78FggJAewrEk5loybxWy3KI-JYcONi2bTm13k1d674v4b-Q"/>
          <p:cNvPicPr/>
          <p:nvPr/>
        </p:nvPicPr>
        <p:blipFill>
          <a:blip r:embed="rId2">
            <a:extLst/>
          </a:blip>
          <a:stretch>
            <a:fillRect/>
          </a:stretch>
        </p:blipFill>
        <p:spPr>
          <a:xfrm>
            <a:off x="7493794" y="548680"/>
            <a:ext cx="1650206" cy="2076450"/>
          </a:xfrm>
          <a:prstGeom prst="rect">
            <a:avLst/>
          </a:prstGeom>
          <a:ln w="12700">
            <a:miter lim="400000"/>
          </a:ln>
        </p:spPr>
      </p:pic>
      <p:sp>
        <p:nvSpPr>
          <p:cNvPr id="2" name="Content Placeholder 1"/>
          <p:cNvSpPr>
            <a:spLocks noGrp="1"/>
          </p:cNvSpPr>
          <p:nvPr>
            <p:ph idx="1"/>
          </p:nvPr>
        </p:nvSpPr>
        <p:spPr>
          <a:xfrm>
            <a:off x="827584" y="901106"/>
            <a:ext cx="5688632" cy="685799"/>
          </a:xfrm>
          <a:ln>
            <a:solidFill>
              <a:srgbClr val="FF0000"/>
            </a:solidFill>
          </a:ln>
        </p:spPr>
        <p:txBody>
          <a:bodyPr>
            <a:noAutofit/>
          </a:bodyPr>
          <a:lstStyle/>
          <a:p>
            <a:pPr marL="0" indent="0">
              <a:buNone/>
            </a:pPr>
            <a:r>
              <a:rPr lang="en-US" sz="3600" dirty="0" smtClean="0"/>
              <a:t>Yes, placental transfusion!</a:t>
            </a:r>
            <a:endParaRPr lang="en-US" sz="3600" dirty="0"/>
          </a:p>
        </p:txBody>
      </p:sp>
      <p:sp>
        <p:nvSpPr>
          <p:cNvPr id="3" name="Rectangle 2"/>
          <p:cNvSpPr/>
          <p:nvPr/>
        </p:nvSpPr>
        <p:spPr>
          <a:xfrm>
            <a:off x="443869" y="3789040"/>
            <a:ext cx="7274102" cy="2677656"/>
          </a:xfrm>
          <a:prstGeom prst="rect">
            <a:avLst/>
          </a:prstGeom>
        </p:spPr>
        <p:txBody>
          <a:bodyPr wrap="square">
            <a:spAutoFit/>
          </a:bodyPr>
          <a:lstStyle/>
          <a:p>
            <a:r>
              <a:rPr lang="en-GB" sz="2800" dirty="0"/>
              <a:t>“The common method of tying and cutting the navel string in the instant the child is born, is </a:t>
            </a:r>
            <a:r>
              <a:rPr lang="en-GB" sz="2800" dirty="0" smtClean="0"/>
              <a:t>one </a:t>
            </a:r>
            <a:r>
              <a:rPr lang="en-GB" sz="2800" dirty="0"/>
              <a:t>of those medical errors in practice that has nothing to plead in its favour but custom” </a:t>
            </a:r>
            <a:endParaRPr lang="en-GB" sz="2800" dirty="0" smtClean="0"/>
          </a:p>
          <a:p>
            <a:pPr algn="r"/>
            <a:r>
              <a:rPr lang="en-GB" sz="2800" dirty="0" smtClean="0"/>
              <a:t>– </a:t>
            </a:r>
            <a:r>
              <a:rPr lang="en-GB" sz="2800" dirty="0"/>
              <a:t>Charles White</a:t>
            </a:r>
          </a:p>
        </p:txBody>
      </p:sp>
      <p:sp>
        <p:nvSpPr>
          <p:cNvPr id="4" name="Date Placeholder 3"/>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73</a:t>
            </a:fld>
            <a:endParaRPr lang="en-US" dirty="0">
              <a:solidFill>
                <a:prstClr val="white">
                  <a:tint val="75000"/>
                </a:prstClr>
              </a:solidFill>
            </a:endParaRPr>
          </a:p>
        </p:txBody>
      </p:sp>
    </p:spTree>
    <p:extLst>
      <p:ext uri="{BB962C8B-B14F-4D97-AF65-F5344CB8AC3E}">
        <p14:creationId xmlns:p14="http://schemas.microsoft.com/office/powerpoint/2010/main" val="14220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484"/>
          <p:cNvSpPr>
            <a:spLocks noGrp="1"/>
          </p:cNvSpPr>
          <p:nvPr>
            <p:ph type="body" idx="1"/>
          </p:nvPr>
        </p:nvSpPr>
        <p:spPr>
          <a:xfrm>
            <a:off x="1979712" y="2564904"/>
            <a:ext cx="5486400" cy="3538538"/>
          </a:xfrm>
          <a:prstGeom prst="rect">
            <a:avLst/>
          </a:prstGeom>
        </p:spPr>
        <p:txBody>
          <a:bodyPr>
            <a:normAutofit/>
          </a:bodyPr>
          <a:lstStyle/>
          <a:p>
            <a:pPr marL="525463" indent="-457200">
              <a:buFont typeface="Arial" charset="0"/>
              <a:buChar char="•"/>
              <a:defRPr sz="1800">
                <a:solidFill>
                  <a:srgbClr val="000000"/>
                </a:solidFill>
              </a:defRPr>
            </a:pPr>
            <a:r>
              <a:rPr sz="2800" dirty="0">
                <a:solidFill>
                  <a:schemeClr val="tx1"/>
                </a:solidFill>
              </a:rPr>
              <a:t>Early cord clamping – within 1 minute after </a:t>
            </a:r>
            <a:r>
              <a:rPr sz="2800" dirty="0" smtClean="0">
                <a:solidFill>
                  <a:schemeClr val="tx1"/>
                </a:solidFill>
              </a:rPr>
              <a:t>birth</a:t>
            </a:r>
            <a:r>
              <a:rPr lang="en-IN" sz="4400" dirty="0" smtClean="0">
                <a:solidFill>
                  <a:schemeClr val="bg1"/>
                </a:solidFill>
              </a:rPr>
              <a:t>-X</a:t>
            </a:r>
            <a:endParaRPr sz="4400" dirty="0">
              <a:solidFill>
                <a:schemeClr val="bg1"/>
              </a:solidFill>
            </a:endParaRPr>
          </a:p>
          <a:p>
            <a:pPr marL="525463" indent="-457200">
              <a:buFont typeface="Arial" charset="0"/>
              <a:buChar char="•"/>
              <a:defRPr sz="1800">
                <a:solidFill>
                  <a:srgbClr val="000000"/>
                </a:solidFill>
              </a:defRPr>
            </a:pPr>
            <a:endParaRPr sz="2800" dirty="0">
              <a:solidFill>
                <a:schemeClr val="tx1"/>
              </a:solidFill>
            </a:endParaRPr>
          </a:p>
          <a:p>
            <a:pPr marL="525463" indent="-457200">
              <a:buFont typeface="Arial" charset="0"/>
              <a:buChar char="•"/>
              <a:defRPr sz="1800">
                <a:solidFill>
                  <a:srgbClr val="000000"/>
                </a:solidFill>
              </a:defRPr>
            </a:pPr>
            <a:r>
              <a:rPr sz="2800" dirty="0">
                <a:solidFill>
                  <a:schemeClr val="tx1"/>
                </a:solidFill>
              </a:rPr>
              <a:t>Delayed cord clamping – 1 to 3 minutes after the birth or when cord pulsation has ceased</a:t>
            </a:r>
          </a:p>
        </p:txBody>
      </p:sp>
      <p:sp>
        <p:nvSpPr>
          <p:cNvPr id="2" name="Rectangle 1"/>
          <p:cNvSpPr/>
          <p:nvPr/>
        </p:nvSpPr>
        <p:spPr>
          <a:xfrm>
            <a:off x="1835696" y="980728"/>
            <a:ext cx="4538422" cy="646331"/>
          </a:xfrm>
          <a:prstGeom prst="rect">
            <a:avLst/>
          </a:prstGeom>
          <a:ln>
            <a:solidFill>
              <a:srgbClr val="FF0000"/>
            </a:solidFill>
          </a:ln>
        </p:spPr>
        <p:txBody>
          <a:bodyPr wrap="none">
            <a:spAutoFit/>
          </a:bodyPr>
          <a:lstStyle/>
          <a:p>
            <a:r>
              <a:rPr lang="en-US" sz="3600" dirty="0" smtClean="0">
                <a:solidFill>
                  <a:prstClr val="white"/>
                </a:solidFill>
              </a:rPr>
              <a:t>Placental </a:t>
            </a:r>
            <a:r>
              <a:rPr lang="en-US" sz="3600" dirty="0">
                <a:solidFill>
                  <a:prstClr val="white"/>
                </a:solidFill>
              </a:rPr>
              <a:t>transfusion</a:t>
            </a:r>
            <a:endParaRPr lang="en-IN" dirty="0"/>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74</a:t>
            </a:fld>
            <a:endParaRPr lang="en-US" dirty="0">
              <a:solidFill>
                <a:prstClr val="white">
                  <a:tint val="75000"/>
                </a:prstClr>
              </a:solidFill>
            </a:endParaRPr>
          </a:p>
        </p:txBody>
      </p:sp>
    </p:spTree>
    <p:extLst>
      <p:ext uri="{BB962C8B-B14F-4D97-AF65-F5344CB8AC3E}">
        <p14:creationId xmlns:p14="http://schemas.microsoft.com/office/powerpoint/2010/main" val="330500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p:cNvSpPr>
          <p:nvPr>
            <p:ph type="body" idx="1"/>
          </p:nvPr>
        </p:nvSpPr>
        <p:spPr>
          <a:xfrm>
            <a:off x="1543050" y="2743200"/>
            <a:ext cx="6629350" cy="2590800"/>
          </a:xfrm>
          <a:prstGeom prst="rect">
            <a:avLst/>
          </a:prstGeom>
        </p:spPr>
        <p:txBody>
          <a:bodyPr>
            <a:noAutofit/>
          </a:bodyPr>
          <a:lstStyle/>
          <a:p>
            <a:pPr marL="388302" indent="-320039">
              <a:buFont typeface="Wingdings" pitchFamily="2" charset="2"/>
              <a:buChar char="§"/>
              <a:defRPr sz="1800">
                <a:solidFill>
                  <a:srgbClr val="000000"/>
                </a:solidFill>
              </a:defRPr>
            </a:pPr>
            <a:r>
              <a:rPr sz="3200" dirty="0"/>
              <a:t>About 30% more blood flows into the baby and adds about </a:t>
            </a:r>
            <a:r>
              <a:rPr sz="3200" dirty="0">
                <a:solidFill>
                  <a:srgbClr val="FFFF00"/>
                </a:solidFill>
              </a:rPr>
              <a:t>50mg</a:t>
            </a:r>
            <a:r>
              <a:rPr sz="3200" dirty="0"/>
              <a:t> of iron to the baby’s iron stores</a:t>
            </a:r>
          </a:p>
          <a:p>
            <a:pPr marL="388302" indent="-320039">
              <a:buFont typeface="Wingdings" pitchFamily="2" charset="2"/>
              <a:buChar char="§"/>
              <a:defRPr sz="1800">
                <a:solidFill>
                  <a:srgbClr val="000000"/>
                </a:solidFill>
              </a:defRPr>
            </a:pPr>
            <a:r>
              <a:rPr sz="3200" dirty="0"/>
              <a:t>Nature intended for babies to get their iron from placental transfusion, because breast milk is not rich in iron</a:t>
            </a:r>
          </a:p>
        </p:txBody>
      </p:sp>
      <p:pic>
        <p:nvPicPr>
          <p:cNvPr id="487" name="image2.jpg" descr="who4"/>
          <p:cNvPicPr/>
          <p:nvPr/>
        </p:nvPicPr>
        <p:blipFill>
          <a:blip r:embed="rId3">
            <a:extLst/>
          </a:blip>
          <a:stretch>
            <a:fillRect/>
          </a:stretch>
        </p:blipFill>
        <p:spPr>
          <a:xfrm>
            <a:off x="7884368" y="522215"/>
            <a:ext cx="1371600" cy="1633539"/>
          </a:xfrm>
          <a:prstGeom prst="rect">
            <a:avLst/>
          </a:prstGeom>
          <a:ln w="12700">
            <a:miter lim="400000"/>
          </a:ln>
        </p:spPr>
      </p:pic>
      <p:sp>
        <p:nvSpPr>
          <p:cNvPr id="488" name="Shape 488"/>
          <p:cNvSpPr/>
          <p:nvPr/>
        </p:nvSpPr>
        <p:spPr>
          <a:xfrm>
            <a:off x="411944" y="764704"/>
            <a:ext cx="7488832" cy="86177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2400">
                <a:solidFill>
                  <a:srgbClr val="FFC000"/>
                </a:solidFill>
                <a:latin typeface="Arial"/>
                <a:ea typeface="Arial"/>
                <a:cs typeface="Arial"/>
                <a:sym typeface="Arial"/>
              </a:defRPr>
            </a:lvl1pPr>
          </a:lstStyle>
          <a:p>
            <a:pPr lvl="0">
              <a:defRPr sz="1800">
                <a:solidFill>
                  <a:srgbClr val="000000"/>
                </a:solidFill>
              </a:defRPr>
            </a:pPr>
            <a:r>
              <a:rPr sz="2800" dirty="0">
                <a:solidFill>
                  <a:schemeClr val="tx1"/>
                </a:solidFill>
                <a:latin typeface="Trebuchet MS" panose="020B0603020202020204" pitchFamily="34" charset="0"/>
              </a:rPr>
              <a:t>Cord clamping for the prevention of iron deficiency anemia in infants: optimal timing</a:t>
            </a:r>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75</a:t>
            </a:fld>
            <a:endParaRPr lang="en-US" dirty="0">
              <a:solidFill>
                <a:prstClr val="white">
                  <a:tint val="75000"/>
                </a:prstClr>
              </a:solidFill>
            </a:endParaRPr>
          </a:p>
        </p:txBody>
      </p:sp>
    </p:spTree>
    <p:extLst>
      <p:ext uri="{BB962C8B-B14F-4D97-AF65-F5344CB8AC3E}">
        <p14:creationId xmlns:p14="http://schemas.microsoft.com/office/powerpoint/2010/main" val="3198819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20688"/>
            <a:ext cx="6696744" cy="1311128"/>
          </a:xfrm>
          <a:prstGeom prst="rect">
            <a:avLst/>
          </a:prstGeom>
        </p:spPr>
        <p:txBody>
          <a:bodyPr wrap="square">
            <a:spAutoFit/>
          </a:bodyPr>
          <a:lstStyle/>
          <a:p>
            <a:pPr lvl="0">
              <a:lnSpc>
                <a:spcPct val="90000"/>
              </a:lnSpc>
              <a:spcBef>
                <a:spcPts val="1000"/>
              </a:spcBef>
            </a:pPr>
            <a:r>
              <a:rPr lang="en-US" sz="4400" dirty="0">
                <a:solidFill>
                  <a:prstClr val="white"/>
                </a:solidFill>
              </a:rPr>
              <a:t>Iron from the ‘lucky iron fish’ </a:t>
            </a:r>
            <a:r>
              <a:rPr lang="mr-IN" sz="4400" dirty="0">
                <a:solidFill>
                  <a:prstClr val="white"/>
                </a:solidFill>
              </a:rPr>
              <a:t>…</a:t>
            </a:r>
            <a:endParaRPr lang="en-US" sz="4400" dirty="0">
              <a:solidFill>
                <a:prstClr val="white"/>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040" y="2060848"/>
            <a:ext cx="28575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52328" y="5229200"/>
            <a:ext cx="4572000" cy="646331"/>
          </a:xfrm>
          <a:prstGeom prst="rect">
            <a:avLst/>
          </a:prstGeom>
        </p:spPr>
        <p:txBody>
          <a:bodyPr>
            <a:spAutoFit/>
          </a:bodyPr>
          <a:lstStyle/>
          <a:p>
            <a:r>
              <a:rPr lang="en-IN" dirty="0" smtClean="0"/>
              <a:t>M.R.P.:	₹ 8,999.00</a:t>
            </a:r>
          </a:p>
          <a:p>
            <a:r>
              <a:rPr lang="en-IN" dirty="0" smtClean="0"/>
              <a:t>Price:	₹ 5,490.00  FREE Delivery</a:t>
            </a:r>
            <a:endParaRPr lang="en-IN" dirty="0"/>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76</a:t>
            </a:fld>
            <a:endParaRPr lang="en-US" dirty="0">
              <a:solidFill>
                <a:prstClr val="white">
                  <a:tint val="75000"/>
                </a:prstClr>
              </a:solidFill>
            </a:endParaRPr>
          </a:p>
        </p:txBody>
      </p:sp>
    </p:spTree>
    <p:extLst>
      <p:ext uri="{BB962C8B-B14F-4D97-AF65-F5344CB8AC3E}">
        <p14:creationId xmlns:p14="http://schemas.microsoft.com/office/powerpoint/2010/main" val="3807270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a:spLocks noGrp="1"/>
          </p:cNvSpPr>
          <p:nvPr>
            <p:ph type="sldNum" sz="quarter" idx="4294967295"/>
          </p:nvPr>
        </p:nvSpPr>
        <p:spPr>
          <a:xfrm>
            <a:off x="7600950" y="6512562"/>
            <a:ext cx="342900" cy="269241"/>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D6ECFF"/>
                </a:solidFill>
              </a:rPr>
              <a:pPr lvl="0">
                <a:defRPr sz="1800">
                  <a:solidFill>
                    <a:srgbClr val="000000"/>
                  </a:solidFill>
                </a:defRPr>
              </a:pPr>
              <a:t>77</a:t>
            </a:fld>
            <a:endParaRPr sz="1200">
              <a:solidFill>
                <a:srgbClr val="D6ECFF"/>
              </a:solidFill>
            </a:endParaRPr>
          </a:p>
        </p:txBody>
      </p:sp>
      <p:pic>
        <p:nvPicPr>
          <p:cNvPr id="493" name="image17.png" descr="http://blog.diversitynursing.com/Portals/100318/images/1x0z8-iron-fish-2-resized-600.jpg"/>
          <p:cNvPicPr/>
          <p:nvPr/>
        </p:nvPicPr>
        <p:blipFill>
          <a:blip r:embed="rId3">
            <a:extLst/>
          </a:blip>
          <a:stretch>
            <a:fillRect/>
          </a:stretch>
        </p:blipFill>
        <p:spPr>
          <a:xfrm>
            <a:off x="4304109" y="3714752"/>
            <a:ext cx="3561668" cy="2905106"/>
          </a:xfrm>
          <a:prstGeom prst="rect">
            <a:avLst/>
          </a:prstGeom>
          <a:ln w="12700">
            <a:miter lim="400000"/>
          </a:ln>
        </p:spPr>
      </p:pic>
      <p:pic>
        <p:nvPicPr>
          <p:cNvPr id="494" name="image18.jpg" descr="https://thebrilliantlysimpleblog.files.wordpress.com/2014/10/luckyironfish.jpg"/>
          <p:cNvPicPr/>
          <p:nvPr/>
        </p:nvPicPr>
        <p:blipFill>
          <a:blip r:embed="rId4">
            <a:extLst/>
          </a:blip>
          <a:stretch>
            <a:fillRect/>
          </a:stretch>
        </p:blipFill>
        <p:spPr>
          <a:xfrm>
            <a:off x="1209782" y="359596"/>
            <a:ext cx="3351944" cy="2938408"/>
          </a:xfrm>
          <a:prstGeom prst="rect">
            <a:avLst/>
          </a:prstGeom>
          <a:ln w="12700">
            <a:miter lim="400000"/>
          </a:ln>
        </p:spPr>
      </p:pic>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Tree>
    <p:extLst>
      <p:ext uri="{BB962C8B-B14F-4D97-AF65-F5344CB8AC3E}">
        <p14:creationId xmlns:p14="http://schemas.microsoft.com/office/powerpoint/2010/main" val="1744234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gr-assets.com/540x540/fit/hostedimages/1380392002/754758.jpg"/>
          <p:cNvPicPr>
            <a:picLocks noChangeAspect="1" noChangeArrowheads="1"/>
          </p:cNvPicPr>
          <p:nvPr/>
        </p:nvPicPr>
        <p:blipFill>
          <a:blip r:embed="rId2"/>
          <a:srcRect/>
          <a:stretch>
            <a:fillRect/>
          </a:stretch>
        </p:blipFill>
        <p:spPr bwMode="auto">
          <a:xfrm>
            <a:off x="4480816" y="620688"/>
            <a:ext cx="3100388" cy="3695701"/>
          </a:xfrm>
          <a:prstGeom prst="rect">
            <a:avLst/>
          </a:prstGeom>
          <a:noFill/>
        </p:spPr>
      </p:pic>
      <p:sp>
        <p:nvSpPr>
          <p:cNvPr id="2" name="TextBox 1"/>
          <p:cNvSpPr txBox="1"/>
          <p:nvPr/>
        </p:nvSpPr>
        <p:spPr>
          <a:xfrm>
            <a:off x="989813" y="5229200"/>
            <a:ext cx="4873450" cy="769441"/>
          </a:xfrm>
          <a:prstGeom prst="rect">
            <a:avLst/>
          </a:prstGeom>
          <a:noFill/>
        </p:spPr>
        <p:txBody>
          <a:bodyPr wrap="none" rtlCol="0">
            <a:spAutoFit/>
          </a:bodyPr>
          <a:lstStyle/>
          <a:p>
            <a:r>
              <a:rPr lang="en-US" sz="4400" dirty="0" smtClean="0"/>
              <a:t>Iron strengthens </a:t>
            </a:r>
            <a:r>
              <a:rPr lang="mr-IN" sz="4400" dirty="0" smtClean="0"/>
              <a:t>…</a:t>
            </a:r>
            <a:endParaRPr lang="en-US" sz="4400" dirty="0"/>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78</a:t>
            </a:fld>
            <a:endParaRPr lang="en-US" dirty="0">
              <a:solidFill>
                <a:prstClr val="white">
                  <a:tint val="75000"/>
                </a:prstClr>
              </a:solidFill>
            </a:endParaRPr>
          </a:p>
        </p:txBody>
      </p:sp>
    </p:spTree>
    <p:extLst>
      <p:ext uri="{BB962C8B-B14F-4D97-AF65-F5344CB8AC3E}">
        <p14:creationId xmlns:p14="http://schemas.microsoft.com/office/powerpoint/2010/main" val="2830229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2420888"/>
            <a:ext cx="7633742" cy="4301216"/>
          </a:xfrm>
        </p:spPr>
        <p:txBody>
          <a:bodyPr>
            <a:noAutofit/>
          </a:bodyPr>
          <a:lstStyle/>
          <a:p>
            <a:r>
              <a:rPr lang="en-US" dirty="0" smtClean="0">
                <a:solidFill>
                  <a:schemeClr val="tx1"/>
                </a:solidFill>
              </a:rPr>
              <a:t>Delayed psychomotor development </a:t>
            </a:r>
            <a:r>
              <a:rPr lang="mr-IN" dirty="0" smtClean="0">
                <a:solidFill>
                  <a:schemeClr val="tx1"/>
                </a:solidFill>
              </a:rPr>
              <a:t>–</a:t>
            </a:r>
            <a:r>
              <a:rPr lang="en-US" dirty="0" smtClean="0">
                <a:solidFill>
                  <a:schemeClr val="tx1"/>
                </a:solidFill>
              </a:rPr>
              <a:t> lower IQ in children </a:t>
            </a:r>
          </a:p>
          <a:p>
            <a:r>
              <a:rPr lang="en-US" dirty="0" smtClean="0">
                <a:solidFill>
                  <a:schemeClr val="tx1"/>
                </a:solidFill>
              </a:rPr>
              <a:t>Impaired immune </a:t>
            </a:r>
            <a:r>
              <a:rPr lang="en-US" dirty="0">
                <a:solidFill>
                  <a:schemeClr val="tx1"/>
                </a:solidFill>
              </a:rPr>
              <a:t>status </a:t>
            </a:r>
            <a:r>
              <a:rPr lang="mr-IN" dirty="0" smtClean="0">
                <a:solidFill>
                  <a:schemeClr val="tx1"/>
                </a:solidFill>
              </a:rPr>
              <a:t>–</a:t>
            </a:r>
            <a:r>
              <a:rPr lang="en-US" dirty="0" smtClean="0">
                <a:solidFill>
                  <a:schemeClr val="tx1"/>
                </a:solidFill>
              </a:rPr>
              <a:t> morbidity </a:t>
            </a:r>
            <a:r>
              <a:rPr lang="en-US" dirty="0">
                <a:solidFill>
                  <a:schemeClr val="tx1"/>
                </a:solidFill>
              </a:rPr>
              <a:t>from infections </a:t>
            </a:r>
            <a:endParaRPr lang="en-US" dirty="0" smtClean="0">
              <a:solidFill>
                <a:schemeClr val="tx1"/>
              </a:solidFill>
            </a:endParaRPr>
          </a:p>
          <a:p>
            <a:r>
              <a:rPr lang="en-US" dirty="0" smtClean="0">
                <a:solidFill>
                  <a:schemeClr val="tx1"/>
                </a:solidFill>
              </a:rPr>
              <a:t>Impaired muscle function </a:t>
            </a:r>
            <a:r>
              <a:rPr lang="mr-IN" dirty="0" smtClean="0">
                <a:solidFill>
                  <a:schemeClr val="tx1"/>
                </a:solidFill>
              </a:rPr>
              <a:t>–</a:t>
            </a:r>
            <a:r>
              <a:rPr lang="en-US" dirty="0" smtClean="0">
                <a:solidFill>
                  <a:schemeClr val="tx1"/>
                </a:solidFill>
              </a:rPr>
              <a:t> poor work performance</a:t>
            </a:r>
          </a:p>
          <a:p>
            <a:r>
              <a:rPr lang="en-US" dirty="0" smtClean="0">
                <a:solidFill>
                  <a:schemeClr val="tx1"/>
                </a:solidFill>
              </a:rPr>
              <a:t>Altered hormone production (thyroid), myelination &amp; metabolism (neurotransmitters) </a:t>
            </a:r>
            <a:r>
              <a:rPr lang="mr-IN" dirty="0" smtClean="0">
                <a:solidFill>
                  <a:schemeClr val="tx1"/>
                </a:solidFill>
              </a:rPr>
              <a:t>–</a:t>
            </a:r>
            <a:r>
              <a:rPr lang="en-US" dirty="0" smtClean="0">
                <a:solidFill>
                  <a:schemeClr val="tx1"/>
                </a:solidFill>
              </a:rPr>
              <a:t> poor co-ordination</a:t>
            </a:r>
          </a:p>
          <a:p>
            <a:r>
              <a:rPr lang="en-US" dirty="0" smtClean="0">
                <a:solidFill>
                  <a:schemeClr val="tx1"/>
                </a:solidFill>
              </a:rPr>
              <a:t>Impaired DNA </a:t>
            </a:r>
            <a:r>
              <a:rPr lang="en-US" dirty="0">
                <a:solidFill>
                  <a:schemeClr val="tx1"/>
                </a:solidFill>
              </a:rPr>
              <a:t>replication and </a:t>
            </a:r>
            <a:r>
              <a:rPr lang="en-US" dirty="0" smtClean="0">
                <a:solidFill>
                  <a:schemeClr val="tx1"/>
                </a:solidFill>
              </a:rPr>
              <a:t>repair </a:t>
            </a:r>
            <a:r>
              <a:rPr lang="mr-IN" dirty="0" smtClean="0">
                <a:solidFill>
                  <a:schemeClr val="tx1"/>
                </a:solidFill>
              </a:rPr>
              <a:t>–</a:t>
            </a:r>
            <a:r>
              <a:rPr lang="en-US" dirty="0" smtClean="0">
                <a:solidFill>
                  <a:schemeClr val="tx1"/>
                </a:solidFill>
              </a:rPr>
              <a:t> poor healing</a:t>
            </a:r>
          </a:p>
          <a:p>
            <a:r>
              <a:rPr lang="en-US" dirty="0" smtClean="0">
                <a:solidFill>
                  <a:schemeClr val="tx1"/>
                </a:solidFill>
              </a:rPr>
              <a:t>Increased GI absorption capacity </a:t>
            </a:r>
            <a:r>
              <a:rPr lang="mr-IN" dirty="0" smtClean="0">
                <a:solidFill>
                  <a:schemeClr val="tx1"/>
                </a:solidFill>
              </a:rPr>
              <a:t>–</a:t>
            </a:r>
            <a:r>
              <a:rPr lang="en-US" dirty="0" smtClean="0">
                <a:solidFill>
                  <a:schemeClr val="tx1"/>
                </a:solidFill>
              </a:rPr>
              <a:t> heavy metal poisoning</a:t>
            </a:r>
            <a:endParaRPr lang="en-US" dirty="0">
              <a:solidFill>
                <a:schemeClr val="tx1"/>
              </a:solidFill>
            </a:endParaRPr>
          </a:p>
        </p:txBody>
      </p:sp>
      <p:sp>
        <p:nvSpPr>
          <p:cNvPr id="4" name="TextBox 3"/>
          <p:cNvSpPr txBox="1"/>
          <p:nvPr/>
        </p:nvSpPr>
        <p:spPr>
          <a:xfrm>
            <a:off x="251520" y="996594"/>
            <a:ext cx="7469481" cy="523220"/>
          </a:xfrm>
          <a:prstGeom prst="rect">
            <a:avLst/>
          </a:prstGeom>
          <a:noFill/>
          <a:ln>
            <a:solidFill>
              <a:schemeClr val="accent6">
                <a:lumMod val="75000"/>
              </a:schemeClr>
            </a:solidFill>
          </a:ln>
        </p:spPr>
        <p:txBody>
          <a:bodyPr wrap="none" rtlCol="0">
            <a:spAutoFit/>
          </a:bodyPr>
          <a:lstStyle/>
          <a:p>
            <a:r>
              <a:rPr lang="en-US" sz="2800" b="1" dirty="0" smtClean="0"/>
              <a:t>Functional consequences of Iron deficiency</a:t>
            </a:r>
            <a:endParaRPr lang="en-US" sz="2800" b="1" dirty="0"/>
          </a:p>
        </p:txBody>
      </p:sp>
      <p:sp>
        <p:nvSpPr>
          <p:cNvPr id="2" name="Date Placeholder 1"/>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1391832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69471"/>
            <a:ext cx="9053889" cy="1077218"/>
          </a:xfrm>
          <a:prstGeom prst="rect">
            <a:avLst/>
          </a:prstGeom>
          <a:noFill/>
        </p:spPr>
        <p:txBody>
          <a:bodyPr wrap="none" rtlCol="0">
            <a:spAutoFit/>
          </a:bodyPr>
          <a:lstStyle/>
          <a:p>
            <a:r>
              <a:rPr lang="en-US" sz="3200" dirty="0" smtClean="0"/>
              <a:t>         </a:t>
            </a:r>
            <a:r>
              <a:rPr lang="en-US" sz="3200" b="1" dirty="0" smtClean="0">
                <a:solidFill>
                  <a:srgbClr val="FFFF00"/>
                </a:solidFill>
              </a:rPr>
              <a:t>IDA</a:t>
            </a:r>
            <a:r>
              <a:rPr lang="en-US" sz="3200" dirty="0" smtClean="0"/>
              <a:t> wreaks havoc in pregnancy: increases </a:t>
            </a:r>
          </a:p>
          <a:p>
            <a:r>
              <a:rPr lang="en-US" sz="3200" dirty="0"/>
              <a:t> </a:t>
            </a:r>
            <a:r>
              <a:rPr lang="en-US" sz="3200" dirty="0" smtClean="0"/>
              <a:t>     maternal &amp; perinatal morbidity &amp; mortality</a:t>
            </a:r>
            <a:endParaRPr lang="en-US" sz="3200" dirty="0"/>
          </a:p>
        </p:txBody>
      </p:sp>
      <p:sp>
        <p:nvSpPr>
          <p:cNvPr id="5" name="TextBox 4"/>
          <p:cNvSpPr txBox="1"/>
          <p:nvPr/>
        </p:nvSpPr>
        <p:spPr>
          <a:xfrm>
            <a:off x="1043608" y="5130833"/>
            <a:ext cx="7401385" cy="1077218"/>
          </a:xfrm>
          <a:prstGeom prst="rect">
            <a:avLst/>
          </a:prstGeom>
          <a:noFill/>
        </p:spPr>
        <p:txBody>
          <a:bodyPr wrap="none" rtlCol="0">
            <a:spAutoFit/>
          </a:bodyPr>
          <a:lstStyle/>
          <a:p>
            <a:r>
              <a:rPr lang="en-US" sz="3200" b="1" dirty="0" smtClean="0">
                <a:solidFill>
                  <a:srgbClr val="FFFF00"/>
                </a:solidFill>
              </a:rPr>
              <a:t>ID without anemia</a:t>
            </a:r>
            <a:r>
              <a:rPr lang="en-US" sz="3200" dirty="0" smtClean="0">
                <a:solidFill>
                  <a:schemeClr val="bg1"/>
                </a:solidFill>
              </a:rPr>
              <a:t> </a:t>
            </a:r>
            <a:r>
              <a:rPr lang="en-US" sz="3200" dirty="0" smtClean="0"/>
              <a:t>also wreaks havoc: </a:t>
            </a:r>
          </a:p>
          <a:p>
            <a:r>
              <a:rPr lang="mr-IN" sz="3200" dirty="0"/>
              <a:t>–</a:t>
            </a:r>
            <a:r>
              <a:rPr lang="en-US" sz="3200" dirty="0"/>
              <a:t> </a:t>
            </a:r>
            <a:r>
              <a:rPr lang="en-US" sz="3200" dirty="0" smtClean="0"/>
              <a:t>lowers the QOL, expressed as DALY</a:t>
            </a:r>
          </a:p>
        </p:txBody>
      </p:sp>
      <p:pic>
        <p:nvPicPr>
          <p:cNvPr id="4" name="Picture 3" descr="humb image">
            <a:hlinkClick r:id="rId2" tooltip="historia icono png 4"/>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577" y="3212976"/>
            <a:ext cx="794133" cy="9233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umb image">
            <a:hlinkClick r:id="rId2" tooltip="historia icono png 4"/>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957077"/>
            <a:ext cx="794133" cy="9233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6"/>
          <p:cNvSpPr>
            <a:spLocks noChangeArrowheads="1"/>
          </p:cNvSpPr>
          <p:nvPr/>
        </p:nvSpPr>
        <p:spPr bwMode="auto">
          <a:xfrm>
            <a:off x="2411760" y="908719"/>
            <a:ext cx="3246241" cy="830997"/>
          </a:xfrm>
          <a:prstGeom prst="rect">
            <a:avLst/>
          </a:prstGeom>
          <a:noFill/>
          <a:ln w="9525">
            <a:solidFill>
              <a:srgbClr val="FF0000"/>
            </a:solidFill>
            <a:miter lim="800000"/>
            <a:headEnd/>
            <a:tailEnd/>
          </a:ln>
          <a:effectLst/>
        </p:spPr>
        <p:txBody>
          <a:bodyPr wrap="square" anchor="ctr">
            <a:spAutoFit/>
          </a:bodyPr>
          <a:lstStyle/>
          <a:p>
            <a:pPr eaLnBrk="1" hangingPunct="1">
              <a:lnSpc>
                <a:spcPct val="150000"/>
              </a:lnSpc>
            </a:pPr>
            <a:r>
              <a:rPr lang="en-US" sz="3200" dirty="0" smtClean="0"/>
              <a:t>   In Pregnancy</a:t>
            </a:r>
            <a:endParaRPr lang="en-US" sz="3200" dirty="0"/>
          </a:p>
        </p:txBody>
      </p:sp>
      <p:sp>
        <p:nvSpPr>
          <p:cNvPr id="3" name="Date Placeholder 2"/>
          <p:cNvSpPr>
            <a:spLocks noGrp="1"/>
          </p:cNvSpPr>
          <p:nvPr>
            <p:ph type="dt" sz="half" idx="10"/>
          </p:nvPr>
        </p:nvSpPr>
        <p:spPr/>
        <p:txBody>
          <a:bodyPr/>
          <a:lstStyle/>
          <a:p>
            <a:r>
              <a:rPr lang="en-US" smtClean="0">
                <a:solidFill>
                  <a:prstClr val="white">
                    <a:tint val="75000"/>
                  </a:prstClr>
                </a:solidFill>
              </a:rPr>
              <a:t>9/15/2019</a:t>
            </a:r>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r>
              <a:rPr lang="en-US" smtClean="0">
                <a:solidFill>
                  <a:prstClr val="white">
                    <a:tint val="75000"/>
                  </a:prstClr>
                </a:solidFill>
              </a:rPr>
              <a:t>Vijayawada CME</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947392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2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3745</TotalTime>
  <Words>6477</Words>
  <Application>Microsoft Office PowerPoint</Application>
  <PresentationFormat>On-screen Show (4:3)</PresentationFormat>
  <Paragraphs>871</Paragraphs>
  <Slides>78</Slides>
  <Notes>31</Notes>
  <HiddenSlides>0</HiddenSlides>
  <MMClips>0</MMClips>
  <ScaleCrop>false</ScaleCrop>
  <HeadingPairs>
    <vt:vector size="4" baseType="variant">
      <vt:variant>
        <vt:lpstr>Theme</vt:lpstr>
      </vt:variant>
      <vt:variant>
        <vt:i4>2</vt:i4>
      </vt:variant>
      <vt:variant>
        <vt:lpstr>Slide Titles</vt:lpstr>
      </vt:variant>
      <vt:variant>
        <vt:i4>78</vt:i4>
      </vt:variant>
    </vt:vector>
  </HeadingPairs>
  <TitlesOfParts>
    <vt:vector size="80" baseType="lpstr">
      <vt:lpstr>Berlin</vt:lpstr>
      <vt:lpstr>2_Berlin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Tests to assess iron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Elemental Iron in Oral preparations</vt:lpstr>
      <vt:lpstr>Iron supplements</vt:lpstr>
      <vt:lpstr>PowerPoint Presentation</vt:lpstr>
      <vt:lpstr>What we already know…</vt:lpstr>
      <vt:lpstr>What we already know…</vt:lpstr>
      <vt:lpstr>What we already know…</vt:lpstr>
      <vt:lpstr>PowerPoint Presentation</vt:lpstr>
      <vt:lpstr>Hepcidin – can affect the efficacy of iron repletion via supplemental or dietary sources</vt:lpstr>
      <vt:lpstr>Hepcidin – the security check for iron overload  </vt:lpstr>
      <vt:lpstr>PowerPoint Presentation</vt:lpstr>
      <vt:lpstr>What happens to Hepcidin levels during pregnancy?</vt:lpstr>
      <vt:lpstr>When is Hepcidin level high in pregnancy?</vt:lpstr>
      <vt:lpstr>How can we get Iron into the system avoiding Hepsidin?</vt:lpstr>
      <vt:lpstr>PowerPoint Presentation</vt:lpstr>
      <vt:lpstr>PowerPoint Presentation</vt:lpstr>
      <vt:lpstr>PowerPoint Presentation</vt:lpstr>
      <vt:lpstr>What’s new in the age-old iron supplementation?</vt:lpstr>
      <vt:lpstr>I-seal iron  </vt:lpstr>
      <vt:lpstr>PowerPoint Presentation</vt:lpstr>
      <vt:lpstr>PowerPoint Presentation</vt:lpstr>
      <vt:lpstr>Advantages of iron conveyed  through I-seal technology</vt:lpstr>
      <vt:lpstr>PowerPoint Presentation</vt:lpstr>
      <vt:lpstr>PowerPoint Presentation</vt:lpstr>
      <vt:lpstr>M cells</vt:lpstr>
      <vt:lpstr>Unique Absorption of I-seal Iron</vt:lpstr>
      <vt:lpstr>PowerPoint Presentation</vt:lpstr>
      <vt:lpstr>Absorption of I-seal Iron –  via M cells present throughout small intestine</vt:lpstr>
      <vt:lpstr>PowerPoint Presentation</vt:lpstr>
      <vt:lpstr>PowerPoint Presentation</vt:lpstr>
      <vt:lpstr>      Hepcidin is not upregulated by           sucrosomial iron</vt:lpstr>
      <vt:lpstr>      Improved Compliance with minimal GI side effects</vt:lpstr>
      <vt:lpstr>Significantly higher ferritin conc. compared to ferrous sulphate, ascorbic iron &amp; others</vt:lpstr>
      <vt:lpstr>Differences in Absorption of Conventional Iron and I-seal Iron</vt:lpstr>
      <vt:lpstr>Based on hypothesis</vt:lpstr>
      <vt:lpstr>PowerPoint Presentation</vt:lpstr>
      <vt:lpstr>Clinical studies with Sucrester iron</vt:lpstr>
      <vt:lpstr>PowerPoint Presentation</vt:lpstr>
      <vt:lpstr>PowerPoint Presentation</vt:lpstr>
      <vt:lpstr>Comparison of oral Liposomial Iron with Ferrous Sulphate</vt:lpstr>
      <vt:lpstr>Iron Deficiency Anaemia &amp; Chronic Kidney Disease</vt:lpstr>
      <vt:lpstr>Conclusion </vt:lpstr>
      <vt:lpstr>Anaemia of Chronic Disease</vt:lpstr>
      <vt:lpstr>Results and Conclusion</vt:lpstr>
      <vt:lpstr>Iron Deficiency Anaemia with  Inflammatory Bowel Disease</vt:lpstr>
      <vt:lpstr>Efficacy in Chemotherapy Related                      Anaemia </vt:lpstr>
      <vt:lpstr>Efficacy in Chemotherapy Related Anaemia            versus Intravenous Iron</vt:lpstr>
      <vt:lpstr>         Safety of I-seal Iron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Campus Agreement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Jyothika Desai</dc:creator>
  <cp:lastModifiedBy>Jyothika Desai</cp:lastModifiedBy>
  <cp:revision>79</cp:revision>
  <dcterms:created xsi:type="dcterms:W3CDTF">2019-09-11T14:16:48Z</dcterms:created>
  <dcterms:modified xsi:type="dcterms:W3CDTF">2019-09-14T04:42:48Z</dcterms:modified>
</cp:coreProperties>
</file>